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7" r:id="rId2"/>
  </p:sldMasterIdLst>
  <p:notesMasterIdLst>
    <p:notesMasterId r:id="rId11"/>
  </p:notesMasterIdLst>
  <p:sldIdLst>
    <p:sldId id="256" r:id="rId3"/>
    <p:sldId id="257" r:id="rId4"/>
    <p:sldId id="259" r:id="rId5"/>
    <p:sldId id="267" r:id="rId6"/>
    <p:sldId id="264" r:id="rId7"/>
    <p:sldId id="268" r:id="rId8"/>
    <p:sldId id="300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DBA"/>
    <a:srgbClr val="D2FABC"/>
    <a:srgbClr val="4C216D"/>
    <a:srgbClr val="0E6830"/>
    <a:srgbClr val="34164A"/>
    <a:srgbClr val="990033"/>
    <a:srgbClr val="482551"/>
    <a:srgbClr val="1A0D1D"/>
    <a:srgbClr val="F1D59D"/>
    <a:srgbClr val="CDB0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72" d="100"/>
          <a:sy n="72" d="100"/>
        </p:scale>
        <p:origin x="-209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49C2A-24B1-4775-AB83-098EB8B18786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4FD82-17DC-4C14-8FD9-11BC2169A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49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F4CAF-FD87-41A0-BE6A-8071B7C0329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8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97770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89334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375476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473631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064331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551692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1244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2003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813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6233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905031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988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3183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9876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039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693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6960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8881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800856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0625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67970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04915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36735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585447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24392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39999">
              <a:srgbClr val="CDB09B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5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39999">
              <a:srgbClr val="CDB09B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121C-A6C7-445B-A35E-E8DD0EDA0128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54C4-BE04-4D24-8949-547F6FD2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06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524" y="121308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Муниципальное автономное дошкольное образовательное учреждение № 23 «Улыбка» города Дубны Московской области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9755" y="764704"/>
            <a:ext cx="842493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81354" y="764704"/>
            <a:ext cx="714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141980 Российская Федерация, Московская область, город Дубна, улица Энтузиастов, дом № 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5445224"/>
            <a:ext cx="44644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Разработали: </a:t>
            </a:r>
          </a:p>
          <a:p>
            <a:pPr algn="r"/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Смирнова Е.Н., заведующий ДОУ №23 «Улыбка»</a:t>
            </a:r>
          </a:p>
          <a:p>
            <a:pPr algn="r"/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Князева Е.В., педагог-психолог</a:t>
            </a:r>
          </a:p>
          <a:p>
            <a:pPr algn="r"/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Мелешко Е.Н., заместитель заведующего по ВМР</a:t>
            </a:r>
          </a:p>
          <a:p>
            <a:pPr algn="ctr"/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234" y="4437112"/>
            <a:ext cx="8852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34164A"/>
                </a:solidFill>
                <a:latin typeface="Cambria Math" pitchFamily="18" charset="0"/>
                <a:ea typeface="Cambria Math" pitchFamily="18" charset="0"/>
              </a:rPr>
              <a:t>VII</a:t>
            </a:r>
            <a:r>
              <a:rPr lang="ru-RU" b="1" u="sng" dirty="0" smtClean="0">
                <a:solidFill>
                  <a:srgbClr val="34164A"/>
                </a:solidFill>
                <a:latin typeface="Cambria Math" pitchFamily="18" charset="0"/>
                <a:ea typeface="Cambria Math" pitchFamily="18" charset="0"/>
              </a:rPr>
              <a:t> Федеральный конкурс «Восемь жемчужин дошкольного образования-2020»</a:t>
            </a:r>
          </a:p>
          <a:p>
            <a:endParaRPr lang="ru-RU" b="1" u="sng" dirty="0" smtClean="0">
              <a:solidFill>
                <a:srgbClr val="34164A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b="1" u="sng" dirty="0" smtClean="0">
                <a:solidFill>
                  <a:srgbClr val="34164A"/>
                </a:solidFill>
                <a:latin typeface="Cambria Math" pitchFamily="18" charset="0"/>
                <a:ea typeface="Cambria Math" pitchFamily="18" charset="0"/>
              </a:rPr>
              <a:t>Номинация конкурса:  «Системная поддержка традиций и инноваций»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9145" y="1285931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email </a:t>
            </a:r>
            <a:r>
              <a:rPr lang="ru-RU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dubna.dou23@mail.ru</a:t>
            </a:r>
            <a:endParaRPr lang="ru-RU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1285322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сайт:  http://dou23.uni-dubna.ru/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1628800"/>
            <a:ext cx="5400600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Проект</a:t>
            </a:r>
            <a:endParaRPr lang="ru-RU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«Мы –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помним, мы – гордимся!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4" name="Рисунок 13" descr="D:\Documents\фотографии\2016-2017\День Поьбеды\DSC03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Desktop\logo_134_admin_logo_200x1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905000" cy="1524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2367"/>
            <a:ext cx="8820980" cy="33826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В современном мире наблюдается тенденция в подмене моральных и духовных ценностей, переписывании истории, на фоне чего у подрастающего поколения формируются искаженные представления о доброте и милосердии, великодушии и справедливости, гражданственности и патриотизме. Память о Великой Отечественной войне, ставшей для современного поколения уже далекой историей, - это не только хроника, летопись и дневники, но это её исторические уроки, вобравшие в себя социальный опыт прошлого и устремление в настоящее и будущее. </a:t>
            </a:r>
          </a:p>
          <a:p>
            <a:pPr algn="ctr">
              <a:buNone/>
            </a:pPr>
            <a:r>
              <a:rPr lang="ru-RU" sz="1600" dirty="0" smtClean="0"/>
              <a:t>2020 год Указом Президента Российской Федерации обозначен  Годом памяти и славы в честь 75-летия Победы в Великой Отечественной войне: "В целях сохранения исторической памяти и в ознаменование 75-летия Победы в Великой Отечественной войне 1941-1945 годов постановляю провести в 2020 году в РФ Год памяти и славы…», - говорится в Указе. 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Содержание </a:t>
            </a:r>
            <a:r>
              <a:rPr lang="ru-RU" sz="1600" dirty="0" smtClean="0"/>
              <a:t>проекта соответствует современным запросам государства на «…воспитание гармонично-развитой и социально-ответственной личности на основе духовно-нравственных ценностей народов Российской Федерации, исторических и национально-культурных традиций» и формирование знаний дошкольников о событиях и участниках Великой Отечественной войны.</a:t>
            </a:r>
          </a:p>
          <a:p>
            <a:pPr algn="ctr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0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kern="1200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Актуальность проекта</a:t>
            </a:r>
            <a:endParaRPr lang="ru-RU" sz="32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6915e4141ba1adcfd8252c6a73bc62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3645024"/>
            <a:ext cx="31143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75лет Победы\Рисунки поделки детей\Голубь ми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448272" cy="1778823"/>
          </a:xfrm>
          <a:prstGeom prst="rect">
            <a:avLst/>
          </a:prstGeom>
          <a:noFill/>
        </p:spPr>
      </p:pic>
      <p:pic>
        <p:nvPicPr>
          <p:cNvPr id="9" name="Picture 2" descr="F:\75лет Победы\Проекты групп\Группа раннего возраста Ласт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3573016"/>
            <a:ext cx="2565533" cy="17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071690" y="1798638"/>
            <a:ext cx="5544616" cy="3960440"/>
            <a:chOff x="1227669" y="-68263"/>
            <a:chExt cx="7068037" cy="5408613"/>
          </a:xfrm>
        </p:grpSpPr>
        <p:sp>
          <p:nvSpPr>
            <p:cNvPr id="107542" name="Freeform 22"/>
            <p:cNvSpPr>
              <a:spLocks/>
            </p:cNvSpPr>
            <p:nvPr/>
          </p:nvSpPr>
          <p:spPr bwMode="gray">
            <a:xfrm rot="1856992">
              <a:off x="2480011" y="4327525"/>
              <a:ext cx="2944355" cy="101282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43" name="Freeform 23"/>
            <p:cNvSpPr>
              <a:spLocks/>
            </p:cNvSpPr>
            <p:nvPr/>
          </p:nvSpPr>
          <p:spPr bwMode="gray">
            <a:xfrm rot="6562761">
              <a:off x="220305" y="3021901"/>
              <a:ext cx="3235325" cy="1220597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44" name="Freeform 24"/>
            <p:cNvSpPr>
              <a:spLocks/>
            </p:cNvSpPr>
            <p:nvPr/>
          </p:nvSpPr>
          <p:spPr bwMode="gray">
            <a:xfrm rot="10800000">
              <a:off x="1624482" y="896937"/>
              <a:ext cx="3239583" cy="915988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46" name="Freeform 26"/>
            <p:cNvSpPr>
              <a:spLocks/>
            </p:cNvSpPr>
            <p:nvPr/>
          </p:nvSpPr>
          <p:spPr bwMode="gray">
            <a:xfrm rot="13780794">
              <a:off x="4387667" y="939865"/>
              <a:ext cx="2849563" cy="833307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47" name="Freeform 27"/>
            <p:cNvSpPr>
              <a:spLocks/>
            </p:cNvSpPr>
            <p:nvPr/>
          </p:nvSpPr>
          <p:spPr bwMode="gray">
            <a:xfrm rot="19488340">
              <a:off x="5071996" y="3346450"/>
              <a:ext cx="3223710" cy="947737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357188" y="1430338"/>
            <a:ext cx="1857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61" name="Oval 41"/>
          <p:cNvSpPr>
            <a:spLocks noChangeArrowheads="1"/>
          </p:cNvSpPr>
          <p:nvPr/>
        </p:nvSpPr>
        <p:spPr bwMode="gray">
          <a:xfrm>
            <a:off x="3059832" y="2780928"/>
            <a:ext cx="2880320" cy="208823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188640"/>
            <a:ext cx="6932738" cy="584757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3200" b="1" i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Цель проекта</a:t>
            </a:r>
            <a:endParaRPr lang="ru-RU" sz="3200" b="1" i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084168" y="2060848"/>
            <a:ext cx="2880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Центр дополнительного образования «Дружба» г.Дубны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626894"/>
            <a:ext cx="2843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Родители, родственники 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воспитанников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0" defTabSz="914400"/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92697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</a:rPr>
              <a:t>Воспитание у дошкольников патриотических чувств, любви к Родине, уважения к историческому военному прошлому семьи, страны</a:t>
            </a:r>
          </a:p>
          <a:p>
            <a:pPr algn="ctr"/>
            <a:endParaRPr lang="ru-RU" sz="1400" b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2132856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Воспитанники ДОУ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gray">
          <a:xfrm>
            <a:off x="3491880" y="3284984"/>
            <a:ext cx="201622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Участники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3356992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Воспитатели, специалисты, администрация ДОУ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767736" y="4005064"/>
            <a:ext cx="2376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Совет ветеранов района Большая Волга г.Дубны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436096" y="5445224"/>
            <a:ext cx="3059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Библиотека района Большая Волга г.Дубны, Музей г.Дубны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36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8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8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8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8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8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8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8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8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8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61" grpId="0" animBg="1"/>
      <p:bldP spid="20" grpId="0" build="allAtOnce"/>
      <p:bldP spid="23" grpId="0"/>
      <p:bldP spid="4" grpId="0"/>
      <p:bldP spid="24" grpId="0"/>
      <p:bldP spid="25" grpId="0"/>
      <p:bldP spid="31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195736" y="4869160"/>
            <a:ext cx="6948264" cy="100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95736" y="3933056"/>
            <a:ext cx="6948264" cy="1008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00727" y="2996952"/>
            <a:ext cx="6943273" cy="960669"/>
          </a:xfrm>
          <a:prstGeom prst="rect">
            <a:avLst/>
          </a:prstGeom>
          <a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5736" y="2204864"/>
            <a:ext cx="6948264" cy="79208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95736" y="980728"/>
            <a:ext cx="6948264" cy="1296144"/>
          </a:xfrm>
          <a:prstGeom prst="rect">
            <a:avLst/>
          </a:prstGeom>
          <a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95736" y="116632"/>
            <a:ext cx="6948264" cy="912112"/>
          </a:xfrm>
          <a:prstGeom prst="rect">
            <a:avLst/>
          </a:prstGeom>
          <a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31232" y="5805264"/>
            <a:ext cx="6912768" cy="936104"/>
          </a:xfrm>
          <a:prstGeom prst="rect">
            <a:avLst/>
          </a:prstGeom>
          <a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11760" y="260648"/>
            <a:ext cx="631006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002060"/>
                </a:solidFill>
                <a:latin typeface="Georgia" pitchFamily="18" charset="0"/>
                <a:cs typeface="Arial Black"/>
              </a:rPr>
              <a:t>1.</a:t>
            </a:r>
            <a:r>
              <a:rPr sz="1600" b="1" spc="-5" dirty="0">
                <a:solidFill>
                  <a:srgbClr val="002060"/>
                </a:solidFill>
                <a:latin typeface="Georgia" pitchFamily="18" charset="0"/>
                <a:cs typeface="Arial Black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Georgia" pitchFamily="18" charset="0"/>
                <a:cs typeface="Arial Black"/>
              </a:rPr>
              <a:t>Воспитывать патриотические и интернациональные чувства и любовь к Родине</a:t>
            </a:r>
            <a:endParaRPr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1760" y="1052736"/>
            <a:ext cx="640871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0" dirty="0">
                <a:solidFill>
                  <a:srgbClr val="001F5F"/>
                </a:solidFill>
                <a:latin typeface="Georgia" pitchFamily="18" charset="0"/>
                <a:cs typeface="Arial Black"/>
              </a:rPr>
              <a:t>2.</a:t>
            </a:r>
            <a:r>
              <a:rPr sz="1600" b="1" spc="-5" dirty="0">
                <a:solidFill>
                  <a:srgbClr val="001F5F"/>
                </a:solidFill>
                <a:latin typeface="Georgia" pitchFamily="18" charset="0"/>
                <a:cs typeface="Arial Black"/>
              </a:rPr>
              <a:t> </a:t>
            </a:r>
            <a:r>
              <a:rPr lang="ru-RU" sz="1600" b="1" spc="-5" dirty="0" smtClean="0">
                <a:solidFill>
                  <a:srgbClr val="001F5F"/>
                </a:solidFill>
                <a:latin typeface="Georgia" pitchFamily="18" charset="0"/>
                <a:cs typeface="Arial Black"/>
              </a:rPr>
              <a:t>Расширять представления детей и поощрять интерес к изучению событий, происходивших в период Великой Отечественной войны, воспитывать чувство гордости за ее победы, достижения</a:t>
            </a:r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9753" y="2348881"/>
            <a:ext cx="65527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686435">
              <a:buClr>
                <a:srgbClr val="382970"/>
              </a:buClr>
              <a:tabLst>
                <a:tab pos="200025" algn="l"/>
              </a:tabLst>
            </a:pPr>
            <a:r>
              <a:rPr lang="ru-RU" sz="1600" b="1" spc="-10" dirty="0" smtClean="0">
                <a:solidFill>
                  <a:srgbClr val="002060"/>
                </a:solidFill>
                <a:latin typeface="Georgia" pitchFamily="18" charset="0"/>
                <a:cs typeface="Arial Black"/>
              </a:rPr>
              <a:t>3. Формировать любовь и уважение к историческому военному прошлому нашей страны</a:t>
            </a:r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8401" y="4941168"/>
            <a:ext cx="6705599" cy="82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820" lvl="0">
              <a:lnSpc>
                <a:spcPct val="111700"/>
              </a:lnSpc>
              <a:buClr>
                <a:srgbClr val="382970"/>
              </a:buClr>
              <a:tabLst>
                <a:tab pos="200025" algn="l"/>
              </a:tabLst>
            </a:pPr>
            <a:r>
              <a:rPr lang="ru-RU" sz="1600" b="1" spc="-10" dirty="0">
                <a:solidFill>
                  <a:srgbClr val="002060"/>
                </a:solidFill>
                <a:latin typeface="Georgia" pitchFamily="18" charset="0"/>
                <a:cs typeface="Arial Black"/>
              </a:rPr>
              <a:t>6. </a:t>
            </a:r>
            <a:r>
              <a:rPr lang="ru-RU" sz="1600" b="1" spc="-10" dirty="0" smtClean="0">
                <a:solidFill>
                  <a:srgbClr val="002060"/>
                </a:solidFill>
                <a:latin typeface="Georgia" pitchFamily="18" charset="0"/>
                <a:cs typeface="Arial Black"/>
              </a:rPr>
              <a:t>Повысить компетентность родителей и педагогов в вопросах патриотического воспитания детей дошкольного возраста</a:t>
            </a:r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1835696" y="3068960"/>
            <a:ext cx="703360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065"/>
            <a:r>
              <a:rPr lang="ru-RU" sz="1600" b="1" spc="-10" dirty="0">
                <a:solidFill>
                  <a:srgbClr val="002060"/>
                </a:solidFill>
                <a:latin typeface="Georgia" pitchFamily="18" charset="0"/>
                <a:cs typeface="Arial Black"/>
              </a:rPr>
              <a:t>4. </a:t>
            </a:r>
            <a:r>
              <a:rPr lang="ru-RU" sz="1600" b="1" spc="-10" dirty="0" smtClean="0">
                <a:solidFill>
                  <a:srgbClr val="002060"/>
                </a:solidFill>
                <a:latin typeface="Georgia" pitchFamily="18" charset="0"/>
                <a:cs typeface="Arial Black"/>
              </a:rPr>
              <a:t>Мотивировать поисковую деятельность воспитанников и родителей по изучению истории, военного прошлого семьи, города, области, страны</a:t>
            </a:r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4005064"/>
            <a:ext cx="6532536" cy="8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789940">
              <a:lnSpc>
                <a:spcPct val="108000"/>
              </a:lnSpc>
              <a:buClr>
                <a:srgbClr val="382970"/>
              </a:buClr>
              <a:tabLst>
                <a:tab pos="2000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Arial Black"/>
                <a:cs typeface="Arial Black"/>
              </a:rPr>
              <a:t>5. </a:t>
            </a:r>
            <a:r>
              <a:rPr lang="ru-RU" sz="1600" b="1" spc="-10" dirty="0" smtClean="0">
                <a:solidFill>
                  <a:srgbClr val="002060"/>
                </a:solidFill>
                <a:latin typeface="Georgia" pitchFamily="18" charset="0"/>
                <a:cs typeface="Arial Black"/>
              </a:rPr>
              <a:t>Формировать у родителей активную позицию в воспитании нравственно-патриотических ценностей у детей</a:t>
            </a:r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ltGray">
          <a:xfrm rot="5400000">
            <a:off x="-1731685" y="1396084"/>
            <a:ext cx="3463370" cy="37847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effectLst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2996952"/>
            <a:ext cx="1764030" cy="496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 algn="ctr">
              <a:lnSpc>
                <a:spcPct val="105900"/>
              </a:lnSpc>
            </a:pPr>
            <a:r>
              <a:rPr lang="ru-RU" sz="3200" b="1" i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Задачи:</a:t>
            </a:r>
            <a:endParaRPr lang="ru-RU" sz="3200" b="1" i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580526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0" dirty="0" smtClean="0">
                <a:solidFill>
                  <a:srgbClr val="002060"/>
                </a:solidFill>
                <a:latin typeface="Georgia" pitchFamily="18" charset="0"/>
                <a:cs typeface="Arial Black"/>
              </a:rPr>
              <a:t>7. Создать условия для обмена опытом в совместной деятельности педагогов и родителей по подготовке к празднованию Дня Победы</a:t>
            </a:r>
            <a:endParaRPr lang="ru-RU" sz="1600" b="1" spc="-10" dirty="0">
              <a:solidFill>
                <a:srgbClr val="002060"/>
              </a:solidFill>
              <a:latin typeface="Georgia" pitchFamily="18" charset="0"/>
              <a:cs typeface="Arial Black"/>
            </a:endParaRPr>
          </a:p>
        </p:txBody>
      </p:sp>
      <p:grpSp>
        <p:nvGrpSpPr>
          <p:cNvPr id="26" name="Группа 87"/>
          <p:cNvGrpSpPr>
            <a:grpSpLocks/>
          </p:cNvGrpSpPr>
          <p:nvPr/>
        </p:nvGrpSpPr>
        <p:grpSpPr bwMode="auto">
          <a:xfrm>
            <a:off x="467544" y="188640"/>
            <a:ext cx="1080120" cy="432048"/>
            <a:chOff x="3714744" y="4572009"/>
            <a:chExt cx="1120781" cy="723828"/>
          </a:xfrm>
        </p:grpSpPr>
        <p:grpSp>
          <p:nvGrpSpPr>
            <p:cNvPr id="29" name="Группа 66"/>
            <p:cNvGrpSpPr>
              <a:grpSpLocks/>
            </p:cNvGrpSpPr>
            <p:nvPr/>
          </p:nvGrpSpPr>
          <p:grpSpPr bwMode="auto">
            <a:xfrm>
              <a:off x="4553479" y="4572009"/>
              <a:ext cx="218537" cy="633754"/>
              <a:chOff x="3654203" y="3657402"/>
              <a:chExt cx="295015" cy="577359"/>
            </a:xfrm>
          </p:grpSpPr>
          <p:sp>
            <p:nvSpPr>
              <p:cNvPr id="40" name="Text Box 50"/>
              <p:cNvSpPr txBox="1">
                <a:spLocks noChangeArrowheads="1"/>
              </p:cNvSpPr>
              <p:nvPr/>
            </p:nvSpPr>
            <p:spPr bwMode="auto">
              <a:xfrm>
                <a:off x="3762773" y="3777428"/>
                <a:ext cx="186445" cy="37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b="1" dirty="0">
                  <a:effectLst/>
                  <a:latin typeface="Arial" charset="0"/>
                </a:endParaRPr>
              </a:p>
            </p:txBody>
          </p:sp>
          <p:sp>
            <p:nvSpPr>
              <p:cNvPr id="41" name="Прямоугольник 58"/>
              <p:cNvSpPr>
                <a:spLocks noChangeArrowheads="1"/>
              </p:cNvSpPr>
              <p:nvPr/>
            </p:nvSpPr>
            <p:spPr bwMode="auto">
              <a:xfrm>
                <a:off x="3654203" y="3657402"/>
                <a:ext cx="184739" cy="57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endParaRPr lang="ru-RU" sz="2400" b="1">
                  <a:solidFill>
                    <a:srgbClr val="0000CC"/>
                  </a:solidFill>
                  <a:effectLst/>
                </a:endParaRPr>
              </a:p>
            </p:txBody>
          </p:sp>
        </p:grpSp>
        <p:grpSp>
          <p:nvGrpSpPr>
            <p:cNvPr id="30" name="Группа 43"/>
            <p:cNvGrpSpPr>
              <a:grpSpLocks/>
            </p:cNvGrpSpPr>
            <p:nvPr/>
          </p:nvGrpSpPr>
          <p:grpSpPr bwMode="auto">
            <a:xfrm>
              <a:off x="3714744" y="4643446"/>
              <a:ext cx="1120781" cy="652391"/>
              <a:chOff x="3214678" y="3322637"/>
              <a:chExt cx="1120781" cy="652391"/>
            </a:xfrm>
          </p:grpSpPr>
          <p:sp>
            <p:nvSpPr>
              <p:cNvPr id="31" name="Text Box 49"/>
              <p:cNvSpPr txBox="1">
                <a:spLocks noChangeArrowheads="1"/>
              </p:cNvSpPr>
              <p:nvPr/>
            </p:nvSpPr>
            <p:spPr bwMode="auto">
              <a:xfrm>
                <a:off x="4146542" y="3322630"/>
                <a:ext cx="188912" cy="465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800" b="1" dirty="0">
                  <a:solidFill>
                    <a:srgbClr val="0000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Группа 68"/>
              <p:cNvGrpSpPr>
                <a:grpSpLocks/>
              </p:cNvGrpSpPr>
              <p:nvPr/>
            </p:nvGrpSpPr>
            <p:grpSpPr bwMode="auto">
              <a:xfrm>
                <a:off x="3214678" y="3357562"/>
                <a:ext cx="439001" cy="617466"/>
                <a:chOff x="2634384" y="3761593"/>
                <a:chExt cx="510439" cy="617466"/>
              </a:xfrm>
            </p:grpSpPr>
            <p:grpSp>
              <p:nvGrpSpPr>
                <p:cNvPr id="33" name="Group 7"/>
                <p:cNvGrpSpPr>
                  <a:grpSpLocks/>
                </p:cNvGrpSpPr>
                <p:nvPr/>
              </p:nvGrpSpPr>
              <p:grpSpPr bwMode="auto">
                <a:xfrm>
                  <a:off x="2634384" y="3761593"/>
                  <a:ext cx="510439" cy="617466"/>
                  <a:chOff x="1583" y="1494"/>
                  <a:chExt cx="526" cy="526"/>
                </a:xfrm>
              </p:grpSpPr>
              <p:sp>
                <p:nvSpPr>
                  <p:cNvPr id="35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494"/>
                    <a:ext cx="526" cy="526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36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4" y="1547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37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1642" y="1557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5001"/>
                        </a:srgbClr>
                      </a:gs>
                      <a:gs pos="100000">
                        <a:srgbClr val="A2A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38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652" y="1582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39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659" y="1571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3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28077" y="3845610"/>
                  <a:ext cx="184146" cy="369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42" name="Группа 87"/>
          <p:cNvGrpSpPr>
            <a:grpSpLocks/>
          </p:cNvGrpSpPr>
          <p:nvPr/>
        </p:nvGrpSpPr>
        <p:grpSpPr bwMode="auto">
          <a:xfrm>
            <a:off x="1259632" y="1052736"/>
            <a:ext cx="1080120" cy="432048"/>
            <a:chOff x="3714744" y="4572009"/>
            <a:chExt cx="1120781" cy="723828"/>
          </a:xfrm>
        </p:grpSpPr>
        <p:grpSp>
          <p:nvGrpSpPr>
            <p:cNvPr id="43" name="Группа 66"/>
            <p:cNvGrpSpPr>
              <a:grpSpLocks/>
            </p:cNvGrpSpPr>
            <p:nvPr/>
          </p:nvGrpSpPr>
          <p:grpSpPr bwMode="auto">
            <a:xfrm>
              <a:off x="4553479" y="4572009"/>
              <a:ext cx="218537" cy="633754"/>
              <a:chOff x="3654203" y="3657402"/>
              <a:chExt cx="295015" cy="577359"/>
            </a:xfrm>
          </p:grpSpPr>
          <p:sp>
            <p:nvSpPr>
              <p:cNvPr id="54" name="Text Box 50"/>
              <p:cNvSpPr txBox="1">
                <a:spLocks noChangeArrowheads="1"/>
              </p:cNvSpPr>
              <p:nvPr/>
            </p:nvSpPr>
            <p:spPr bwMode="auto">
              <a:xfrm>
                <a:off x="3762773" y="3777428"/>
                <a:ext cx="186445" cy="37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b="1" dirty="0">
                  <a:effectLst/>
                  <a:latin typeface="Arial" charset="0"/>
                </a:endParaRPr>
              </a:p>
            </p:txBody>
          </p:sp>
          <p:sp>
            <p:nvSpPr>
              <p:cNvPr id="55" name="Прямоугольник 58"/>
              <p:cNvSpPr>
                <a:spLocks noChangeArrowheads="1"/>
              </p:cNvSpPr>
              <p:nvPr/>
            </p:nvSpPr>
            <p:spPr bwMode="auto">
              <a:xfrm>
                <a:off x="3654203" y="3657402"/>
                <a:ext cx="184739" cy="57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endParaRPr lang="ru-RU" sz="2400" b="1">
                  <a:solidFill>
                    <a:srgbClr val="0000CC"/>
                  </a:solidFill>
                  <a:effectLst/>
                </a:endParaRPr>
              </a:p>
            </p:txBody>
          </p:sp>
        </p:grpSp>
        <p:grpSp>
          <p:nvGrpSpPr>
            <p:cNvPr id="44" name="Группа 43"/>
            <p:cNvGrpSpPr>
              <a:grpSpLocks/>
            </p:cNvGrpSpPr>
            <p:nvPr/>
          </p:nvGrpSpPr>
          <p:grpSpPr bwMode="auto">
            <a:xfrm>
              <a:off x="3714744" y="4643446"/>
              <a:ext cx="1120781" cy="652391"/>
              <a:chOff x="3214678" y="3322637"/>
              <a:chExt cx="1120781" cy="652391"/>
            </a:xfrm>
          </p:grpSpPr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4146542" y="3322630"/>
                <a:ext cx="188912" cy="465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800" b="1" dirty="0">
                  <a:solidFill>
                    <a:srgbClr val="0000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6" name="Группа 68"/>
              <p:cNvGrpSpPr>
                <a:grpSpLocks/>
              </p:cNvGrpSpPr>
              <p:nvPr/>
            </p:nvGrpSpPr>
            <p:grpSpPr bwMode="auto">
              <a:xfrm>
                <a:off x="3214678" y="3357562"/>
                <a:ext cx="439001" cy="617466"/>
                <a:chOff x="2634384" y="3761593"/>
                <a:chExt cx="510439" cy="617466"/>
              </a:xfrm>
            </p:grpSpPr>
            <p:grpSp>
              <p:nvGrpSpPr>
                <p:cNvPr id="47" name="Group 7"/>
                <p:cNvGrpSpPr>
                  <a:grpSpLocks/>
                </p:cNvGrpSpPr>
                <p:nvPr/>
              </p:nvGrpSpPr>
              <p:grpSpPr bwMode="auto">
                <a:xfrm>
                  <a:off x="2634384" y="3761593"/>
                  <a:ext cx="510439" cy="617466"/>
                  <a:chOff x="1583" y="1494"/>
                  <a:chExt cx="526" cy="526"/>
                </a:xfrm>
              </p:grpSpPr>
              <p:sp>
                <p:nvSpPr>
                  <p:cNvPr id="49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494"/>
                    <a:ext cx="526" cy="526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50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4" y="1547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51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1642" y="1557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5001"/>
                        </a:srgbClr>
                      </a:gs>
                      <a:gs pos="100000">
                        <a:srgbClr val="A2A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52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652" y="1582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53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659" y="1571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4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28077" y="3845610"/>
                  <a:ext cx="184146" cy="369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56" name="Группа 87"/>
          <p:cNvGrpSpPr>
            <a:grpSpLocks/>
          </p:cNvGrpSpPr>
          <p:nvPr/>
        </p:nvGrpSpPr>
        <p:grpSpPr bwMode="auto">
          <a:xfrm>
            <a:off x="1763688" y="2060848"/>
            <a:ext cx="1080120" cy="432048"/>
            <a:chOff x="3714744" y="4572009"/>
            <a:chExt cx="1120781" cy="723828"/>
          </a:xfrm>
        </p:grpSpPr>
        <p:grpSp>
          <p:nvGrpSpPr>
            <p:cNvPr id="57" name="Группа 66"/>
            <p:cNvGrpSpPr>
              <a:grpSpLocks/>
            </p:cNvGrpSpPr>
            <p:nvPr/>
          </p:nvGrpSpPr>
          <p:grpSpPr bwMode="auto">
            <a:xfrm>
              <a:off x="4553479" y="4572009"/>
              <a:ext cx="218537" cy="633754"/>
              <a:chOff x="3654203" y="3657402"/>
              <a:chExt cx="295015" cy="577359"/>
            </a:xfrm>
          </p:grpSpPr>
          <p:sp>
            <p:nvSpPr>
              <p:cNvPr id="68" name="Text Box 50"/>
              <p:cNvSpPr txBox="1">
                <a:spLocks noChangeArrowheads="1"/>
              </p:cNvSpPr>
              <p:nvPr/>
            </p:nvSpPr>
            <p:spPr bwMode="auto">
              <a:xfrm>
                <a:off x="3762773" y="3777428"/>
                <a:ext cx="186445" cy="37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b="1" dirty="0">
                  <a:effectLst/>
                  <a:latin typeface="Arial" charset="0"/>
                </a:endParaRPr>
              </a:p>
            </p:txBody>
          </p:sp>
          <p:sp>
            <p:nvSpPr>
              <p:cNvPr id="69" name="Прямоугольник 58"/>
              <p:cNvSpPr>
                <a:spLocks noChangeArrowheads="1"/>
              </p:cNvSpPr>
              <p:nvPr/>
            </p:nvSpPr>
            <p:spPr bwMode="auto">
              <a:xfrm>
                <a:off x="3654203" y="3657402"/>
                <a:ext cx="184739" cy="57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endParaRPr lang="ru-RU" sz="2400" b="1">
                  <a:solidFill>
                    <a:srgbClr val="0000CC"/>
                  </a:solidFill>
                  <a:effectLst/>
                </a:endParaRPr>
              </a:p>
            </p:txBody>
          </p:sp>
        </p:grpSp>
        <p:grpSp>
          <p:nvGrpSpPr>
            <p:cNvPr id="58" name="Группа 43"/>
            <p:cNvGrpSpPr>
              <a:grpSpLocks/>
            </p:cNvGrpSpPr>
            <p:nvPr/>
          </p:nvGrpSpPr>
          <p:grpSpPr bwMode="auto">
            <a:xfrm>
              <a:off x="3714744" y="4643446"/>
              <a:ext cx="1120781" cy="652391"/>
              <a:chOff x="3214678" y="3322637"/>
              <a:chExt cx="1120781" cy="652391"/>
            </a:xfrm>
          </p:grpSpPr>
          <p:sp>
            <p:nvSpPr>
              <p:cNvPr id="59" name="Text Box 49"/>
              <p:cNvSpPr txBox="1">
                <a:spLocks noChangeArrowheads="1"/>
              </p:cNvSpPr>
              <p:nvPr/>
            </p:nvSpPr>
            <p:spPr bwMode="auto">
              <a:xfrm>
                <a:off x="4146542" y="3322630"/>
                <a:ext cx="188912" cy="465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800" b="1" dirty="0">
                  <a:solidFill>
                    <a:srgbClr val="0000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0" name="Группа 68"/>
              <p:cNvGrpSpPr>
                <a:grpSpLocks/>
              </p:cNvGrpSpPr>
              <p:nvPr/>
            </p:nvGrpSpPr>
            <p:grpSpPr bwMode="auto">
              <a:xfrm>
                <a:off x="3214678" y="3357562"/>
                <a:ext cx="439001" cy="617466"/>
                <a:chOff x="2634384" y="3761593"/>
                <a:chExt cx="510439" cy="617466"/>
              </a:xfrm>
            </p:grpSpPr>
            <p:grpSp>
              <p:nvGrpSpPr>
                <p:cNvPr id="61" name="Group 7"/>
                <p:cNvGrpSpPr>
                  <a:grpSpLocks/>
                </p:cNvGrpSpPr>
                <p:nvPr/>
              </p:nvGrpSpPr>
              <p:grpSpPr bwMode="auto">
                <a:xfrm>
                  <a:off x="2634384" y="3761593"/>
                  <a:ext cx="510439" cy="617466"/>
                  <a:chOff x="1583" y="1494"/>
                  <a:chExt cx="526" cy="526"/>
                </a:xfrm>
              </p:grpSpPr>
              <p:sp>
                <p:nvSpPr>
                  <p:cNvPr id="63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494"/>
                    <a:ext cx="526" cy="526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64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4" y="1547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65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1642" y="1557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5001"/>
                        </a:srgbClr>
                      </a:gs>
                      <a:gs pos="100000">
                        <a:srgbClr val="A2A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66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652" y="1582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67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659" y="1571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6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28077" y="3845610"/>
                  <a:ext cx="184146" cy="369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70" name="Группа 87"/>
          <p:cNvGrpSpPr>
            <a:grpSpLocks/>
          </p:cNvGrpSpPr>
          <p:nvPr/>
        </p:nvGrpSpPr>
        <p:grpSpPr bwMode="auto">
          <a:xfrm>
            <a:off x="1907704" y="3212976"/>
            <a:ext cx="1080120" cy="432048"/>
            <a:chOff x="3714744" y="4572009"/>
            <a:chExt cx="1120781" cy="723828"/>
          </a:xfrm>
        </p:grpSpPr>
        <p:grpSp>
          <p:nvGrpSpPr>
            <p:cNvPr id="71" name="Группа 66"/>
            <p:cNvGrpSpPr>
              <a:grpSpLocks/>
            </p:cNvGrpSpPr>
            <p:nvPr/>
          </p:nvGrpSpPr>
          <p:grpSpPr bwMode="auto">
            <a:xfrm>
              <a:off x="4553479" y="4572009"/>
              <a:ext cx="218537" cy="633754"/>
              <a:chOff x="3654203" y="3657402"/>
              <a:chExt cx="295015" cy="577359"/>
            </a:xfrm>
          </p:grpSpPr>
          <p:sp>
            <p:nvSpPr>
              <p:cNvPr id="82" name="Text Box 50"/>
              <p:cNvSpPr txBox="1">
                <a:spLocks noChangeArrowheads="1"/>
              </p:cNvSpPr>
              <p:nvPr/>
            </p:nvSpPr>
            <p:spPr bwMode="auto">
              <a:xfrm>
                <a:off x="3762773" y="3777428"/>
                <a:ext cx="186445" cy="37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b="1" dirty="0">
                  <a:effectLst/>
                  <a:latin typeface="Arial" charset="0"/>
                </a:endParaRPr>
              </a:p>
            </p:txBody>
          </p:sp>
          <p:sp>
            <p:nvSpPr>
              <p:cNvPr id="83" name="Прямоугольник 58"/>
              <p:cNvSpPr>
                <a:spLocks noChangeArrowheads="1"/>
              </p:cNvSpPr>
              <p:nvPr/>
            </p:nvSpPr>
            <p:spPr bwMode="auto">
              <a:xfrm>
                <a:off x="3654203" y="3657402"/>
                <a:ext cx="184739" cy="57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endParaRPr lang="ru-RU" sz="2400" b="1">
                  <a:solidFill>
                    <a:srgbClr val="0000CC"/>
                  </a:solidFill>
                  <a:effectLst/>
                </a:endParaRPr>
              </a:p>
            </p:txBody>
          </p:sp>
        </p:grpSp>
        <p:grpSp>
          <p:nvGrpSpPr>
            <p:cNvPr id="72" name="Группа 43"/>
            <p:cNvGrpSpPr>
              <a:grpSpLocks/>
            </p:cNvGrpSpPr>
            <p:nvPr/>
          </p:nvGrpSpPr>
          <p:grpSpPr bwMode="auto">
            <a:xfrm>
              <a:off x="3714744" y="4643446"/>
              <a:ext cx="1120781" cy="652391"/>
              <a:chOff x="3214678" y="3322637"/>
              <a:chExt cx="1120781" cy="652391"/>
            </a:xfrm>
          </p:grpSpPr>
          <p:sp>
            <p:nvSpPr>
              <p:cNvPr id="73" name="Text Box 49"/>
              <p:cNvSpPr txBox="1">
                <a:spLocks noChangeArrowheads="1"/>
              </p:cNvSpPr>
              <p:nvPr/>
            </p:nvSpPr>
            <p:spPr bwMode="auto">
              <a:xfrm>
                <a:off x="4146542" y="3322630"/>
                <a:ext cx="188912" cy="465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800" b="1" dirty="0">
                  <a:solidFill>
                    <a:srgbClr val="0000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4" name="Группа 68"/>
              <p:cNvGrpSpPr>
                <a:grpSpLocks/>
              </p:cNvGrpSpPr>
              <p:nvPr/>
            </p:nvGrpSpPr>
            <p:grpSpPr bwMode="auto">
              <a:xfrm>
                <a:off x="3214678" y="3357562"/>
                <a:ext cx="439001" cy="617466"/>
                <a:chOff x="2634384" y="3761593"/>
                <a:chExt cx="510439" cy="617466"/>
              </a:xfrm>
            </p:grpSpPr>
            <p:grpSp>
              <p:nvGrpSpPr>
                <p:cNvPr id="75" name="Group 7"/>
                <p:cNvGrpSpPr>
                  <a:grpSpLocks/>
                </p:cNvGrpSpPr>
                <p:nvPr/>
              </p:nvGrpSpPr>
              <p:grpSpPr bwMode="auto">
                <a:xfrm>
                  <a:off x="2634384" y="3761593"/>
                  <a:ext cx="510439" cy="617466"/>
                  <a:chOff x="1583" y="1494"/>
                  <a:chExt cx="526" cy="526"/>
                </a:xfrm>
              </p:grpSpPr>
              <p:sp>
                <p:nvSpPr>
                  <p:cNvPr id="77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494"/>
                    <a:ext cx="526" cy="526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78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4" y="1547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79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1642" y="1557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5001"/>
                        </a:srgbClr>
                      </a:gs>
                      <a:gs pos="100000">
                        <a:srgbClr val="A2A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80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652" y="1582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81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659" y="1571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7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28077" y="3845610"/>
                  <a:ext cx="184146" cy="369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84" name="Группа 87"/>
          <p:cNvGrpSpPr>
            <a:grpSpLocks/>
          </p:cNvGrpSpPr>
          <p:nvPr/>
        </p:nvGrpSpPr>
        <p:grpSpPr bwMode="auto">
          <a:xfrm>
            <a:off x="1619672" y="4365104"/>
            <a:ext cx="1080120" cy="432048"/>
            <a:chOff x="3714744" y="4572009"/>
            <a:chExt cx="1120781" cy="723828"/>
          </a:xfrm>
        </p:grpSpPr>
        <p:grpSp>
          <p:nvGrpSpPr>
            <p:cNvPr id="85" name="Группа 66"/>
            <p:cNvGrpSpPr>
              <a:grpSpLocks/>
            </p:cNvGrpSpPr>
            <p:nvPr/>
          </p:nvGrpSpPr>
          <p:grpSpPr bwMode="auto">
            <a:xfrm>
              <a:off x="4553479" y="4572009"/>
              <a:ext cx="218537" cy="633754"/>
              <a:chOff x="3654203" y="3657402"/>
              <a:chExt cx="295015" cy="577359"/>
            </a:xfrm>
          </p:grpSpPr>
          <p:sp>
            <p:nvSpPr>
              <p:cNvPr id="96" name="Text Box 50"/>
              <p:cNvSpPr txBox="1">
                <a:spLocks noChangeArrowheads="1"/>
              </p:cNvSpPr>
              <p:nvPr/>
            </p:nvSpPr>
            <p:spPr bwMode="auto">
              <a:xfrm>
                <a:off x="3762773" y="3777428"/>
                <a:ext cx="186445" cy="37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b="1" dirty="0">
                  <a:effectLst/>
                  <a:latin typeface="Arial" charset="0"/>
                </a:endParaRPr>
              </a:p>
            </p:txBody>
          </p:sp>
          <p:sp>
            <p:nvSpPr>
              <p:cNvPr id="97" name="Прямоугольник 58"/>
              <p:cNvSpPr>
                <a:spLocks noChangeArrowheads="1"/>
              </p:cNvSpPr>
              <p:nvPr/>
            </p:nvSpPr>
            <p:spPr bwMode="auto">
              <a:xfrm>
                <a:off x="3654203" y="3657402"/>
                <a:ext cx="184739" cy="57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endParaRPr lang="ru-RU" sz="2400" b="1">
                  <a:solidFill>
                    <a:srgbClr val="0000CC"/>
                  </a:solidFill>
                  <a:effectLst/>
                </a:endParaRPr>
              </a:p>
            </p:txBody>
          </p:sp>
        </p:grpSp>
        <p:grpSp>
          <p:nvGrpSpPr>
            <p:cNvPr id="86" name="Группа 43"/>
            <p:cNvGrpSpPr>
              <a:grpSpLocks/>
            </p:cNvGrpSpPr>
            <p:nvPr/>
          </p:nvGrpSpPr>
          <p:grpSpPr bwMode="auto">
            <a:xfrm>
              <a:off x="3714744" y="4643446"/>
              <a:ext cx="1120781" cy="652391"/>
              <a:chOff x="3214678" y="3322637"/>
              <a:chExt cx="1120781" cy="652391"/>
            </a:xfrm>
          </p:grpSpPr>
          <p:sp>
            <p:nvSpPr>
              <p:cNvPr id="87" name="Text Box 49"/>
              <p:cNvSpPr txBox="1">
                <a:spLocks noChangeArrowheads="1"/>
              </p:cNvSpPr>
              <p:nvPr/>
            </p:nvSpPr>
            <p:spPr bwMode="auto">
              <a:xfrm>
                <a:off x="4146542" y="3322630"/>
                <a:ext cx="188912" cy="465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800" b="1" dirty="0">
                  <a:solidFill>
                    <a:srgbClr val="0000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8" name="Группа 68"/>
              <p:cNvGrpSpPr>
                <a:grpSpLocks/>
              </p:cNvGrpSpPr>
              <p:nvPr/>
            </p:nvGrpSpPr>
            <p:grpSpPr bwMode="auto">
              <a:xfrm>
                <a:off x="3214678" y="3357562"/>
                <a:ext cx="439001" cy="617466"/>
                <a:chOff x="2634384" y="3761593"/>
                <a:chExt cx="510439" cy="617466"/>
              </a:xfrm>
            </p:grpSpPr>
            <p:grpSp>
              <p:nvGrpSpPr>
                <p:cNvPr id="89" name="Group 7"/>
                <p:cNvGrpSpPr>
                  <a:grpSpLocks/>
                </p:cNvGrpSpPr>
                <p:nvPr/>
              </p:nvGrpSpPr>
              <p:grpSpPr bwMode="auto">
                <a:xfrm>
                  <a:off x="2634384" y="3761593"/>
                  <a:ext cx="510439" cy="617466"/>
                  <a:chOff x="1583" y="1494"/>
                  <a:chExt cx="526" cy="526"/>
                </a:xfrm>
              </p:grpSpPr>
              <p:sp>
                <p:nvSpPr>
                  <p:cNvPr id="91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494"/>
                    <a:ext cx="526" cy="526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92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4" y="1547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93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1642" y="1557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5001"/>
                        </a:srgbClr>
                      </a:gs>
                      <a:gs pos="100000">
                        <a:srgbClr val="A2A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94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652" y="1582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95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659" y="1571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28077" y="3845610"/>
                  <a:ext cx="184146" cy="369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98" name="Группа 87"/>
          <p:cNvGrpSpPr>
            <a:grpSpLocks/>
          </p:cNvGrpSpPr>
          <p:nvPr/>
        </p:nvGrpSpPr>
        <p:grpSpPr bwMode="auto">
          <a:xfrm>
            <a:off x="1115616" y="5229200"/>
            <a:ext cx="1080120" cy="432048"/>
            <a:chOff x="3714744" y="4572009"/>
            <a:chExt cx="1120781" cy="723828"/>
          </a:xfrm>
        </p:grpSpPr>
        <p:grpSp>
          <p:nvGrpSpPr>
            <p:cNvPr id="99" name="Группа 66"/>
            <p:cNvGrpSpPr>
              <a:grpSpLocks/>
            </p:cNvGrpSpPr>
            <p:nvPr/>
          </p:nvGrpSpPr>
          <p:grpSpPr bwMode="auto">
            <a:xfrm>
              <a:off x="4553479" y="4572009"/>
              <a:ext cx="218537" cy="633754"/>
              <a:chOff x="3654203" y="3657402"/>
              <a:chExt cx="295015" cy="577359"/>
            </a:xfrm>
          </p:grpSpPr>
          <p:sp>
            <p:nvSpPr>
              <p:cNvPr id="110" name="Text Box 50"/>
              <p:cNvSpPr txBox="1">
                <a:spLocks noChangeArrowheads="1"/>
              </p:cNvSpPr>
              <p:nvPr/>
            </p:nvSpPr>
            <p:spPr bwMode="auto">
              <a:xfrm>
                <a:off x="3762773" y="3777428"/>
                <a:ext cx="186445" cy="37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b="1" dirty="0">
                  <a:effectLst/>
                  <a:latin typeface="Arial" charset="0"/>
                </a:endParaRPr>
              </a:p>
            </p:txBody>
          </p:sp>
          <p:sp>
            <p:nvSpPr>
              <p:cNvPr id="111" name="Прямоугольник 58"/>
              <p:cNvSpPr>
                <a:spLocks noChangeArrowheads="1"/>
              </p:cNvSpPr>
              <p:nvPr/>
            </p:nvSpPr>
            <p:spPr bwMode="auto">
              <a:xfrm>
                <a:off x="3654203" y="3657402"/>
                <a:ext cx="184739" cy="57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endParaRPr lang="ru-RU" sz="2400" b="1">
                  <a:solidFill>
                    <a:srgbClr val="0000CC"/>
                  </a:solidFill>
                  <a:effectLst/>
                </a:endParaRPr>
              </a:p>
            </p:txBody>
          </p:sp>
        </p:grpSp>
        <p:grpSp>
          <p:nvGrpSpPr>
            <p:cNvPr id="100" name="Группа 43"/>
            <p:cNvGrpSpPr>
              <a:grpSpLocks/>
            </p:cNvGrpSpPr>
            <p:nvPr/>
          </p:nvGrpSpPr>
          <p:grpSpPr bwMode="auto">
            <a:xfrm>
              <a:off x="3714744" y="4643446"/>
              <a:ext cx="1120781" cy="652391"/>
              <a:chOff x="3214678" y="3322637"/>
              <a:chExt cx="1120781" cy="652391"/>
            </a:xfrm>
          </p:grpSpPr>
          <p:sp>
            <p:nvSpPr>
              <p:cNvPr id="101" name="Text Box 49"/>
              <p:cNvSpPr txBox="1">
                <a:spLocks noChangeArrowheads="1"/>
              </p:cNvSpPr>
              <p:nvPr/>
            </p:nvSpPr>
            <p:spPr bwMode="auto">
              <a:xfrm>
                <a:off x="4146542" y="3322630"/>
                <a:ext cx="188912" cy="465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800" b="1" dirty="0">
                  <a:solidFill>
                    <a:srgbClr val="0000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2" name="Группа 68"/>
              <p:cNvGrpSpPr>
                <a:grpSpLocks/>
              </p:cNvGrpSpPr>
              <p:nvPr/>
            </p:nvGrpSpPr>
            <p:grpSpPr bwMode="auto">
              <a:xfrm>
                <a:off x="3214678" y="3357562"/>
                <a:ext cx="439001" cy="617466"/>
                <a:chOff x="2634384" y="3761593"/>
                <a:chExt cx="510439" cy="617466"/>
              </a:xfrm>
            </p:grpSpPr>
            <p:grpSp>
              <p:nvGrpSpPr>
                <p:cNvPr id="103" name="Group 7"/>
                <p:cNvGrpSpPr>
                  <a:grpSpLocks/>
                </p:cNvGrpSpPr>
                <p:nvPr/>
              </p:nvGrpSpPr>
              <p:grpSpPr bwMode="auto">
                <a:xfrm>
                  <a:off x="2634384" y="3761593"/>
                  <a:ext cx="510439" cy="617466"/>
                  <a:chOff x="1583" y="1494"/>
                  <a:chExt cx="526" cy="526"/>
                </a:xfrm>
              </p:grpSpPr>
              <p:sp>
                <p:nvSpPr>
                  <p:cNvPr id="105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494"/>
                    <a:ext cx="526" cy="526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06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4" y="1547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07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1642" y="1557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5001"/>
                        </a:srgbClr>
                      </a:gs>
                      <a:gs pos="100000">
                        <a:srgbClr val="A2A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08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652" y="1582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09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659" y="1571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10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28077" y="3845610"/>
                  <a:ext cx="184146" cy="369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112" name="Группа 87"/>
          <p:cNvGrpSpPr>
            <a:grpSpLocks/>
          </p:cNvGrpSpPr>
          <p:nvPr/>
        </p:nvGrpSpPr>
        <p:grpSpPr bwMode="auto">
          <a:xfrm>
            <a:off x="467544" y="6021288"/>
            <a:ext cx="1080120" cy="432048"/>
            <a:chOff x="3714744" y="4572009"/>
            <a:chExt cx="1120781" cy="723828"/>
          </a:xfrm>
        </p:grpSpPr>
        <p:grpSp>
          <p:nvGrpSpPr>
            <p:cNvPr id="113" name="Группа 66"/>
            <p:cNvGrpSpPr>
              <a:grpSpLocks/>
            </p:cNvGrpSpPr>
            <p:nvPr/>
          </p:nvGrpSpPr>
          <p:grpSpPr bwMode="auto">
            <a:xfrm>
              <a:off x="4553479" y="4572009"/>
              <a:ext cx="218537" cy="633754"/>
              <a:chOff x="3654203" y="3657402"/>
              <a:chExt cx="295015" cy="577359"/>
            </a:xfrm>
          </p:grpSpPr>
          <p:sp>
            <p:nvSpPr>
              <p:cNvPr id="124" name="Text Box 50"/>
              <p:cNvSpPr txBox="1">
                <a:spLocks noChangeArrowheads="1"/>
              </p:cNvSpPr>
              <p:nvPr/>
            </p:nvSpPr>
            <p:spPr bwMode="auto">
              <a:xfrm>
                <a:off x="3762773" y="3777428"/>
                <a:ext cx="186445" cy="37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b="1" dirty="0">
                  <a:effectLst/>
                  <a:latin typeface="Arial" charset="0"/>
                </a:endParaRPr>
              </a:p>
            </p:txBody>
          </p:sp>
          <p:sp>
            <p:nvSpPr>
              <p:cNvPr id="125" name="Прямоугольник 58"/>
              <p:cNvSpPr>
                <a:spLocks noChangeArrowheads="1"/>
              </p:cNvSpPr>
              <p:nvPr/>
            </p:nvSpPr>
            <p:spPr bwMode="auto">
              <a:xfrm>
                <a:off x="3654203" y="3657402"/>
                <a:ext cx="184739" cy="57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endParaRPr lang="ru-RU" sz="2400" b="1">
                  <a:solidFill>
                    <a:srgbClr val="0000CC"/>
                  </a:solidFill>
                  <a:effectLst/>
                </a:endParaRPr>
              </a:p>
            </p:txBody>
          </p:sp>
        </p:grpSp>
        <p:grpSp>
          <p:nvGrpSpPr>
            <p:cNvPr id="114" name="Группа 43"/>
            <p:cNvGrpSpPr>
              <a:grpSpLocks/>
            </p:cNvGrpSpPr>
            <p:nvPr/>
          </p:nvGrpSpPr>
          <p:grpSpPr bwMode="auto">
            <a:xfrm>
              <a:off x="3714744" y="4643446"/>
              <a:ext cx="1120781" cy="652391"/>
              <a:chOff x="3214678" y="3322637"/>
              <a:chExt cx="1120781" cy="652391"/>
            </a:xfrm>
          </p:grpSpPr>
          <p:sp>
            <p:nvSpPr>
              <p:cNvPr id="115" name="Text Box 49"/>
              <p:cNvSpPr txBox="1">
                <a:spLocks noChangeArrowheads="1"/>
              </p:cNvSpPr>
              <p:nvPr/>
            </p:nvSpPr>
            <p:spPr bwMode="auto">
              <a:xfrm>
                <a:off x="4146542" y="3322630"/>
                <a:ext cx="188912" cy="465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800" b="1" dirty="0">
                  <a:solidFill>
                    <a:srgbClr val="0000CC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6" name="Группа 68"/>
              <p:cNvGrpSpPr>
                <a:grpSpLocks/>
              </p:cNvGrpSpPr>
              <p:nvPr/>
            </p:nvGrpSpPr>
            <p:grpSpPr bwMode="auto">
              <a:xfrm>
                <a:off x="3214678" y="3357562"/>
                <a:ext cx="439001" cy="617466"/>
                <a:chOff x="2634384" y="3761593"/>
                <a:chExt cx="510439" cy="617466"/>
              </a:xfrm>
            </p:grpSpPr>
            <p:grpSp>
              <p:nvGrpSpPr>
                <p:cNvPr id="117" name="Group 7"/>
                <p:cNvGrpSpPr>
                  <a:grpSpLocks/>
                </p:cNvGrpSpPr>
                <p:nvPr/>
              </p:nvGrpSpPr>
              <p:grpSpPr bwMode="auto">
                <a:xfrm>
                  <a:off x="2634384" y="3761593"/>
                  <a:ext cx="510439" cy="617466"/>
                  <a:chOff x="1583" y="1494"/>
                  <a:chExt cx="526" cy="526"/>
                </a:xfrm>
              </p:grpSpPr>
              <p:sp>
                <p:nvSpPr>
                  <p:cNvPr id="119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494"/>
                    <a:ext cx="526" cy="526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20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4" y="1547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21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1642" y="1557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5001"/>
                        </a:srgbClr>
                      </a:gs>
                      <a:gs pos="100000">
                        <a:srgbClr val="A2A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22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652" y="1582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  <p:sp>
                <p:nvSpPr>
                  <p:cNvPr id="123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659" y="1571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effectLst/>
                    </a:endParaRPr>
                  </a:p>
                </p:txBody>
              </p:sp>
            </p:grpSp>
            <p:sp>
              <p:nvSpPr>
                <p:cNvPr id="11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28077" y="3845610"/>
                  <a:ext cx="184146" cy="3693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415651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3" grpId="0"/>
      <p:bldP spid="28" grpId="0"/>
      <p:bldP spid="2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3"/>
          <p:cNvSpPr txBox="1">
            <a:spLocks noChangeArrowheads="1"/>
          </p:cNvSpPr>
          <p:nvPr/>
        </p:nvSpPr>
        <p:spPr bwMode="auto">
          <a:xfrm>
            <a:off x="2792413" y="1889125"/>
            <a:ext cx="1857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3217863" y="2817813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3217863" y="4632327"/>
            <a:ext cx="18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4342" name="Text Box 47"/>
          <p:cNvSpPr txBox="1">
            <a:spLocks noChangeArrowheads="1"/>
          </p:cNvSpPr>
          <p:nvPr/>
        </p:nvSpPr>
        <p:spPr bwMode="auto">
          <a:xfrm>
            <a:off x="2751138" y="5541963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 rot="5400000">
            <a:off x="-1019821" y="-3071624"/>
            <a:ext cx="11392600" cy="8935040"/>
            <a:chOff x="-3047303" y="-781181"/>
            <a:chExt cx="5226949" cy="6021726"/>
          </a:xfrm>
        </p:grpSpPr>
        <p:grpSp>
          <p:nvGrpSpPr>
            <p:cNvPr id="3" name="Группа 63"/>
            <p:cNvGrpSpPr>
              <a:grpSpLocks/>
            </p:cNvGrpSpPr>
            <p:nvPr/>
          </p:nvGrpSpPr>
          <p:grpSpPr bwMode="auto">
            <a:xfrm>
              <a:off x="-3047303" y="-781181"/>
              <a:ext cx="5226949" cy="6021726"/>
              <a:chOff x="-3571666" y="-2994708"/>
              <a:chExt cx="6410972" cy="8957989"/>
            </a:xfrm>
          </p:grpSpPr>
          <p:sp>
            <p:nvSpPr>
              <p:cNvPr id="14383" name="AutoShape 5"/>
              <p:cNvSpPr>
                <a:spLocks noChangeArrowheads="1"/>
              </p:cNvSpPr>
              <p:nvPr/>
            </p:nvSpPr>
            <p:spPr bwMode="gray">
              <a:xfrm rot="5400000">
                <a:off x="-6338177" y="-228197"/>
                <a:ext cx="8957989" cy="34249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02 w 21600"/>
                  <a:gd name="T13" fmla="*/ 0 h 21600"/>
                  <a:gd name="T14" fmla="*/ 21198 w 21600"/>
                  <a:gd name="T15" fmla="*/ 136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23" y="10641"/>
                    </a:moveTo>
                    <a:cubicBezTo>
                      <a:pt x="410" y="4916"/>
                      <a:pt x="5075" y="321"/>
                      <a:pt x="10800" y="322"/>
                    </a:cubicBezTo>
                    <a:cubicBezTo>
                      <a:pt x="16524" y="322"/>
                      <a:pt x="21189" y="4916"/>
                      <a:pt x="21276" y="10641"/>
                    </a:cubicBezTo>
                    <a:lnTo>
                      <a:pt x="21598" y="10636"/>
                    </a:lnTo>
                    <a:cubicBezTo>
                      <a:pt x="21509" y="4736"/>
                      <a:pt x="16700" y="-1"/>
                      <a:pt x="10799" y="0"/>
                    </a:cubicBezTo>
                    <a:cubicBezTo>
                      <a:pt x="4899" y="0"/>
                      <a:pt x="90" y="4736"/>
                      <a:pt x="1" y="106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84" name="AutoShape 13"/>
              <p:cNvSpPr>
                <a:spLocks noChangeArrowheads="1"/>
              </p:cNvSpPr>
              <p:nvPr/>
            </p:nvSpPr>
            <p:spPr bwMode="ltGray">
              <a:xfrm rot="5400000">
                <a:off x="-4913612" y="684824"/>
                <a:ext cx="7564007" cy="1567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8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056" y="10807"/>
                    </a:moveTo>
                    <a:cubicBezTo>
                      <a:pt x="10056" y="10805"/>
                      <a:pt x="10056" y="10802"/>
                      <a:pt x="10056" y="10800"/>
                    </a:cubicBezTo>
                    <a:cubicBezTo>
                      <a:pt x="10056" y="10389"/>
                      <a:pt x="10389" y="10056"/>
                      <a:pt x="10800" y="10056"/>
                    </a:cubicBezTo>
                    <a:cubicBezTo>
                      <a:pt x="11210" y="10056"/>
                      <a:pt x="11544" y="10389"/>
                      <a:pt x="11544" y="10800"/>
                    </a:cubicBezTo>
                    <a:cubicBezTo>
                      <a:pt x="11544" y="10802"/>
                      <a:pt x="11543" y="10805"/>
                      <a:pt x="11543" y="10807"/>
                    </a:cubicBezTo>
                    <a:lnTo>
                      <a:pt x="21599" y="10916"/>
                    </a:lnTo>
                    <a:cubicBezTo>
                      <a:pt x="21599" y="10877"/>
                      <a:pt x="21600" y="1083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38"/>
                      <a:pt x="0" y="10877"/>
                      <a:pt x="0" y="1091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86" name="Text Box 42"/>
              <p:cNvSpPr txBox="1">
                <a:spLocks noChangeArrowheads="1"/>
              </p:cNvSpPr>
              <p:nvPr/>
            </p:nvSpPr>
            <p:spPr bwMode="auto">
              <a:xfrm>
                <a:off x="2735352" y="2817347"/>
                <a:ext cx="103954" cy="5862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4382" name="Прямоугольник 55"/>
            <p:cNvSpPr>
              <a:spLocks noChangeArrowheads="1"/>
            </p:cNvSpPr>
            <p:nvPr/>
          </p:nvSpPr>
          <p:spPr bwMode="auto">
            <a:xfrm rot="16200000">
              <a:off x="-3436493" y="2108620"/>
              <a:ext cx="5131754" cy="26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i="1" dirty="0">
                  <a:ln w="1905">
                    <a:solidFill>
                      <a:sysClr val="windowText" lastClr="000000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Основные этапы реализации проекта</a:t>
              </a:r>
            </a:p>
          </p:txBody>
        </p:sp>
      </p:grpSp>
      <p:sp useBgFill="1"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179512" y="1412776"/>
            <a:ext cx="2448272" cy="1000132"/>
          </a:xfrm>
          <a:prstGeom prst="plaque">
            <a:avLst/>
          </a:prstGeom>
          <a:ln w="57150" cap="rnd" cmpd="dbl">
            <a:solidFill>
              <a:srgbClr val="C00000"/>
            </a:solidFill>
          </a:ln>
          <a:effectLst/>
        </p:spPr>
        <p:txBody>
          <a:bodyPr wrap="none" lIns="82936" tIns="41469" rIns="82936" bIns="41469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i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ea typeface="Times New Roman"/>
                <a:cs typeface="Arial"/>
              </a:rPr>
              <a:t>1 этап</a:t>
            </a: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i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ea typeface="Times New Roman"/>
                <a:cs typeface="Arial"/>
              </a:rPr>
              <a:t>Подготовительный</a:t>
            </a:r>
          </a:p>
        </p:txBody>
      </p:sp>
      <p:sp useBgFill="1"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516216" y="1556792"/>
            <a:ext cx="2214578" cy="1071570"/>
          </a:xfrm>
          <a:prstGeom prst="plaque">
            <a:avLst/>
          </a:prstGeom>
          <a:ln w="57150" cap="rnd" cmpd="dbl">
            <a:solidFill>
              <a:srgbClr val="C00000"/>
            </a:solidFill>
          </a:ln>
          <a:effectLst/>
        </p:spPr>
        <p:txBody>
          <a:bodyPr wrap="none" lIns="82936" tIns="41469" rIns="82936" bIns="41469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i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ea typeface="Times New Roman"/>
                <a:cs typeface="Arial"/>
              </a:rPr>
              <a:t>3 этап</a:t>
            </a: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i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ea typeface="Times New Roman"/>
                <a:cs typeface="Arial"/>
              </a:rPr>
              <a:t>Заключительный</a:t>
            </a:r>
          </a:p>
        </p:txBody>
      </p:sp>
      <p:sp useBgFill="1"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3563888" y="1484784"/>
            <a:ext cx="2214578" cy="1071569"/>
          </a:xfrm>
          <a:prstGeom prst="plaque">
            <a:avLst/>
          </a:prstGeom>
          <a:ln w="57150" cap="rnd" cmpd="dbl">
            <a:solidFill>
              <a:srgbClr val="C00000"/>
            </a:solidFill>
          </a:ln>
          <a:effectLst/>
        </p:spPr>
        <p:txBody>
          <a:bodyPr wrap="none" lIns="82936" tIns="41469" rIns="82936" bIns="41469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i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ea typeface="Times New Roman"/>
                <a:cs typeface="Arial"/>
              </a:rPr>
              <a:t>2 этап</a:t>
            </a: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i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ea typeface="Times New Roman"/>
                <a:cs typeface="Arial"/>
              </a:rPr>
              <a:t>Основной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940939"/>
            <a:ext cx="2736304" cy="3687032"/>
          </a:xfrm>
          <a:prstGeom prst="round2DiagRect">
            <a:avLst/>
          </a:prstGeom>
          <a:solidFill>
            <a:srgbClr val="F8CDBA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Разработка проекта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Сбор, анализ информации, литературы, материалов по тематике проекта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Информирование, привлечение к сотрудничеству по реализации проекта родителей, представителей городских организаций, учреждений, общественности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Опросы воспитанников, анкетирование родителей по тематике проекта</a:t>
            </a:r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6732240" y="3501008"/>
            <a:ext cx="2215686" cy="2442329"/>
          </a:xfrm>
          <a:prstGeom prst="round2DiagRect">
            <a:avLst/>
          </a:prstGeom>
          <a:solidFill>
            <a:srgbClr val="F8CDBA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Анализ работы и подведение </a:t>
            </a:r>
            <a:r>
              <a:rPr lang="ru-RU" sz="1400" i="1" dirty="0">
                <a:latin typeface="Cambria Math" pitchFamily="18" charset="0"/>
                <a:ea typeface="Cambria Math" pitchFamily="18" charset="0"/>
              </a:rPr>
              <a:t>итогов </a:t>
            </a: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по реализации проекта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Подготовка материалов для распространения опыта работы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Диссеминация </a:t>
            </a:r>
            <a:r>
              <a:rPr lang="ru-RU" sz="1400" i="1" dirty="0">
                <a:latin typeface="Cambria Math" pitchFamily="18" charset="0"/>
                <a:ea typeface="Cambria Math" pitchFamily="18" charset="0"/>
              </a:rPr>
              <a:t>опыта работы по теме </a:t>
            </a: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проекта</a:t>
            </a:r>
            <a:endParaRPr lang="ru-RU" sz="14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6" name="Прямоугольник с двумя скругленными противолежащими углами 65"/>
          <p:cNvSpPr/>
          <p:nvPr/>
        </p:nvSpPr>
        <p:spPr>
          <a:xfrm>
            <a:off x="3059832" y="3170352"/>
            <a:ext cx="3528392" cy="3687648"/>
          </a:xfrm>
          <a:prstGeom prst="round2DiagRect">
            <a:avLst/>
          </a:prstGeom>
          <a:solidFill>
            <a:srgbClr val="F8CDBA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25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Выступление детей Центра дополнительного образования «Дружба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Font typeface="Wingdings" pitchFamily="2" charset="2"/>
              <a:buChar char="Ø"/>
            </a:pPr>
            <a:r>
              <a:rPr lang="ru-RU" sz="125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Конкурс «Лучший патриотический проект в ДОУ»</a:t>
            </a:r>
          </a:p>
          <a:p>
            <a:pPr lvl="0">
              <a:buFont typeface="Wingdings" pitchFamily="2" charset="2"/>
              <a:buChar char="Ø"/>
            </a:pPr>
            <a:r>
              <a:rPr lang="ru-RU" sz="125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Отборочный этап </a:t>
            </a:r>
            <a:r>
              <a:rPr lang="en-US" sz="125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Городского патриотического фестиваля-конкурса «Мир без войны»</a:t>
            </a:r>
          </a:p>
          <a:p>
            <a:pPr lvl="0">
              <a:buFont typeface="Wingdings" pitchFamily="2" charset="2"/>
              <a:buChar char="Ø"/>
            </a:pPr>
            <a:r>
              <a:rPr lang="ru-RU" sz="125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Посещение мемориала «Павшим воинам Великой Отечественной войны» , участие в акции "Бессмертный полк"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125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«Великая Победа!», мастер-класс по изготовлению поздравительных открыто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>
              <a:buFont typeface="Wingdings" pitchFamily="2" charset="2"/>
              <a:buChar char="Ø"/>
            </a:pPr>
            <a:r>
              <a:rPr lang="ru-RU" sz="125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Экскурсия в Городскую библиотеку, Интерактивное посещение экспозиций музея археологии и краеведения г.Дубны Московской области 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 rot="7440017" flipV="1">
            <a:off x="1190108" y="826633"/>
            <a:ext cx="742433" cy="414507"/>
          </a:xfrm>
          <a:prstGeom prst="rightArrow">
            <a:avLst>
              <a:gd name="adj1" fmla="val 47033"/>
              <a:gd name="adj2" fmla="val 93289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 rot="4437920" flipV="1">
            <a:off x="6938958" y="934437"/>
            <a:ext cx="774241" cy="414507"/>
          </a:xfrm>
          <a:prstGeom prst="rightArrow">
            <a:avLst>
              <a:gd name="adj1" fmla="val 47033"/>
              <a:gd name="adj2" fmla="val 93289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 rot="5400000" flipV="1">
            <a:off x="4120005" y="856659"/>
            <a:ext cx="742433" cy="414507"/>
          </a:xfrm>
          <a:prstGeom prst="rightArrow">
            <a:avLst>
              <a:gd name="adj1" fmla="val 47033"/>
              <a:gd name="adj2" fmla="val 93289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424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 rot="5400000" flipV="1">
            <a:off x="971600" y="2492897"/>
            <a:ext cx="576064" cy="432048"/>
          </a:xfrm>
          <a:prstGeom prst="rightArrow">
            <a:avLst>
              <a:gd name="adj1" fmla="val 47033"/>
              <a:gd name="adj2" fmla="val 93289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 rot="5400000" flipV="1">
            <a:off x="4355976" y="2636912"/>
            <a:ext cx="504056" cy="360040"/>
          </a:xfrm>
          <a:prstGeom prst="rightArrow">
            <a:avLst>
              <a:gd name="adj1" fmla="val 47033"/>
              <a:gd name="adj2" fmla="val 93289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 rot="5400000" flipV="1">
            <a:off x="7380312" y="2852936"/>
            <a:ext cx="648072" cy="360040"/>
          </a:xfrm>
          <a:prstGeom prst="rightArrow">
            <a:avLst>
              <a:gd name="adj1" fmla="val 47033"/>
              <a:gd name="adj2" fmla="val 93289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4" grpId="0" animBg="1"/>
      <p:bldP spid="65" grpId="0" animBg="1"/>
      <p:bldP spid="66" grpId="0" animBg="1"/>
      <p:bldP spid="29" grpId="0" animBg="1"/>
      <p:bldP spid="33" grpId="0" animBg="1"/>
      <p:bldP spid="34" grpId="0" animBg="1"/>
      <p:bldP spid="26" grpId="0" animBg="1"/>
      <p:bldP spid="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8"/>
          <p:cNvSpPr/>
          <p:nvPr/>
        </p:nvSpPr>
        <p:spPr>
          <a:xfrm>
            <a:off x="179512" y="4581128"/>
            <a:ext cx="2808352" cy="1800354"/>
          </a:xfrm>
          <a:custGeom>
            <a:avLst/>
            <a:gdLst/>
            <a:ahLst/>
            <a:cxnLst/>
            <a:rect l="l" t="t" r="r" b="b"/>
            <a:pathLst>
              <a:path w="2880360" h="1944370">
                <a:moveTo>
                  <a:pt x="0" y="323976"/>
                </a:moveTo>
                <a:lnTo>
                  <a:pt x="4240" y="271422"/>
                </a:lnTo>
                <a:lnTo>
                  <a:pt x="16519" y="221569"/>
                </a:lnTo>
                <a:lnTo>
                  <a:pt x="36167" y="175084"/>
                </a:lnTo>
                <a:lnTo>
                  <a:pt x="62519" y="132633"/>
                </a:lnTo>
                <a:lnTo>
                  <a:pt x="94907" y="94884"/>
                </a:lnTo>
                <a:lnTo>
                  <a:pt x="132663" y="62504"/>
                </a:lnTo>
                <a:lnTo>
                  <a:pt x="175122" y="36158"/>
                </a:lnTo>
                <a:lnTo>
                  <a:pt x="221616" y="16515"/>
                </a:lnTo>
                <a:lnTo>
                  <a:pt x="271478" y="4239"/>
                </a:lnTo>
                <a:lnTo>
                  <a:pt x="324040" y="0"/>
                </a:lnTo>
                <a:lnTo>
                  <a:pt x="2556319" y="0"/>
                </a:lnTo>
                <a:lnTo>
                  <a:pt x="2582892" y="1073"/>
                </a:lnTo>
                <a:lnTo>
                  <a:pt x="2608874" y="4239"/>
                </a:lnTo>
                <a:lnTo>
                  <a:pt x="2658727" y="16515"/>
                </a:lnTo>
                <a:lnTo>
                  <a:pt x="2705212" y="36158"/>
                </a:lnTo>
                <a:lnTo>
                  <a:pt x="2747662" y="62504"/>
                </a:lnTo>
                <a:lnTo>
                  <a:pt x="2785411" y="94884"/>
                </a:lnTo>
                <a:lnTo>
                  <a:pt x="2817792" y="132633"/>
                </a:lnTo>
                <a:lnTo>
                  <a:pt x="2844137" y="175084"/>
                </a:lnTo>
                <a:lnTo>
                  <a:pt x="2863781" y="221569"/>
                </a:lnTo>
                <a:lnTo>
                  <a:pt x="2876056" y="271422"/>
                </a:lnTo>
                <a:lnTo>
                  <a:pt x="2880296" y="323976"/>
                </a:lnTo>
                <a:lnTo>
                  <a:pt x="2880296" y="1620164"/>
                </a:lnTo>
                <a:lnTo>
                  <a:pt x="2879222" y="1646739"/>
                </a:lnTo>
                <a:lnTo>
                  <a:pt x="2876056" y="1672723"/>
                </a:lnTo>
                <a:lnTo>
                  <a:pt x="2863781" y="1722583"/>
                </a:lnTo>
                <a:lnTo>
                  <a:pt x="2844137" y="1769076"/>
                </a:lnTo>
                <a:lnTo>
                  <a:pt x="2817792" y="1811535"/>
                </a:lnTo>
                <a:lnTo>
                  <a:pt x="2785411" y="1849293"/>
                </a:lnTo>
                <a:lnTo>
                  <a:pt x="2747662" y="1881681"/>
                </a:lnTo>
                <a:lnTo>
                  <a:pt x="2705212" y="1908034"/>
                </a:lnTo>
                <a:lnTo>
                  <a:pt x="2658727" y="1927684"/>
                </a:lnTo>
                <a:lnTo>
                  <a:pt x="2608874" y="1939963"/>
                </a:lnTo>
                <a:lnTo>
                  <a:pt x="2556319" y="1944204"/>
                </a:lnTo>
                <a:lnTo>
                  <a:pt x="324040" y="1944204"/>
                </a:lnTo>
                <a:lnTo>
                  <a:pt x="297463" y="1943130"/>
                </a:lnTo>
                <a:lnTo>
                  <a:pt x="271478" y="1939963"/>
                </a:lnTo>
                <a:lnTo>
                  <a:pt x="221616" y="1927684"/>
                </a:lnTo>
                <a:lnTo>
                  <a:pt x="175122" y="1908034"/>
                </a:lnTo>
                <a:lnTo>
                  <a:pt x="132663" y="1881681"/>
                </a:lnTo>
                <a:lnTo>
                  <a:pt x="94907" y="1849293"/>
                </a:lnTo>
                <a:lnTo>
                  <a:pt x="62519" y="1811535"/>
                </a:lnTo>
                <a:lnTo>
                  <a:pt x="36167" y="1769076"/>
                </a:lnTo>
                <a:lnTo>
                  <a:pt x="16519" y="1722583"/>
                </a:lnTo>
                <a:lnTo>
                  <a:pt x="4240" y="1672723"/>
                </a:lnTo>
                <a:lnTo>
                  <a:pt x="0" y="1620164"/>
                </a:lnTo>
                <a:lnTo>
                  <a:pt x="0" y="323976"/>
                </a:lnTo>
                <a:close/>
              </a:path>
            </a:pathLst>
          </a:custGeom>
          <a:solidFill>
            <a:srgbClr val="F1D59D"/>
          </a:solidFill>
          <a:ln w="38100">
            <a:solidFill>
              <a:srgbClr val="9CAF84"/>
            </a:solidFill>
          </a:ln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8341" y="4797152"/>
            <a:ext cx="2808308" cy="1872208"/>
          </a:xfrm>
          <a:custGeom>
            <a:avLst/>
            <a:gdLst/>
            <a:ahLst/>
            <a:cxnLst/>
            <a:rect l="l" t="t" r="r" b="b"/>
            <a:pathLst>
              <a:path w="2880360" h="1944370">
                <a:moveTo>
                  <a:pt x="0" y="323976"/>
                </a:moveTo>
                <a:lnTo>
                  <a:pt x="4240" y="271422"/>
                </a:lnTo>
                <a:lnTo>
                  <a:pt x="16519" y="221569"/>
                </a:lnTo>
                <a:lnTo>
                  <a:pt x="36167" y="175084"/>
                </a:lnTo>
                <a:lnTo>
                  <a:pt x="62519" y="132633"/>
                </a:lnTo>
                <a:lnTo>
                  <a:pt x="94907" y="94884"/>
                </a:lnTo>
                <a:lnTo>
                  <a:pt x="132663" y="62504"/>
                </a:lnTo>
                <a:lnTo>
                  <a:pt x="175122" y="36158"/>
                </a:lnTo>
                <a:lnTo>
                  <a:pt x="221616" y="16515"/>
                </a:lnTo>
                <a:lnTo>
                  <a:pt x="271478" y="4239"/>
                </a:lnTo>
                <a:lnTo>
                  <a:pt x="324040" y="0"/>
                </a:lnTo>
                <a:lnTo>
                  <a:pt x="2556319" y="0"/>
                </a:lnTo>
                <a:lnTo>
                  <a:pt x="2582892" y="1073"/>
                </a:lnTo>
                <a:lnTo>
                  <a:pt x="2608874" y="4239"/>
                </a:lnTo>
                <a:lnTo>
                  <a:pt x="2658727" y="16515"/>
                </a:lnTo>
                <a:lnTo>
                  <a:pt x="2705212" y="36158"/>
                </a:lnTo>
                <a:lnTo>
                  <a:pt x="2747662" y="62504"/>
                </a:lnTo>
                <a:lnTo>
                  <a:pt x="2785411" y="94884"/>
                </a:lnTo>
                <a:lnTo>
                  <a:pt x="2817792" y="132633"/>
                </a:lnTo>
                <a:lnTo>
                  <a:pt x="2844137" y="175084"/>
                </a:lnTo>
                <a:lnTo>
                  <a:pt x="2863781" y="221569"/>
                </a:lnTo>
                <a:lnTo>
                  <a:pt x="2876056" y="271422"/>
                </a:lnTo>
                <a:lnTo>
                  <a:pt x="2880296" y="323976"/>
                </a:lnTo>
                <a:lnTo>
                  <a:pt x="2880296" y="1620164"/>
                </a:lnTo>
                <a:lnTo>
                  <a:pt x="2879222" y="1646739"/>
                </a:lnTo>
                <a:lnTo>
                  <a:pt x="2876056" y="1672723"/>
                </a:lnTo>
                <a:lnTo>
                  <a:pt x="2863781" y="1722583"/>
                </a:lnTo>
                <a:lnTo>
                  <a:pt x="2844137" y="1769076"/>
                </a:lnTo>
                <a:lnTo>
                  <a:pt x="2817792" y="1811535"/>
                </a:lnTo>
                <a:lnTo>
                  <a:pt x="2785411" y="1849293"/>
                </a:lnTo>
                <a:lnTo>
                  <a:pt x="2747662" y="1881681"/>
                </a:lnTo>
                <a:lnTo>
                  <a:pt x="2705212" y="1908034"/>
                </a:lnTo>
                <a:lnTo>
                  <a:pt x="2658727" y="1927684"/>
                </a:lnTo>
                <a:lnTo>
                  <a:pt x="2608874" y="1939963"/>
                </a:lnTo>
                <a:lnTo>
                  <a:pt x="2556319" y="1944204"/>
                </a:lnTo>
                <a:lnTo>
                  <a:pt x="324040" y="1944204"/>
                </a:lnTo>
                <a:lnTo>
                  <a:pt x="297463" y="1943130"/>
                </a:lnTo>
                <a:lnTo>
                  <a:pt x="271478" y="1939963"/>
                </a:lnTo>
                <a:lnTo>
                  <a:pt x="221616" y="1927684"/>
                </a:lnTo>
                <a:lnTo>
                  <a:pt x="175122" y="1908034"/>
                </a:lnTo>
                <a:lnTo>
                  <a:pt x="132663" y="1881681"/>
                </a:lnTo>
                <a:lnTo>
                  <a:pt x="94907" y="1849293"/>
                </a:lnTo>
                <a:lnTo>
                  <a:pt x="62519" y="1811535"/>
                </a:lnTo>
                <a:lnTo>
                  <a:pt x="36167" y="1769076"/>
                </a:lnTo>
                <a:lnTo>
                  <a:pt x="16519" y="1722583"/>
                </a:lnTo>
                <a:lnTo>
                  <a:pt x="4240" y="1672723"/>
                </a:lnTo>
                <a:lnTo>
                  <a:pt x="0" y="1620164"/>
                </a:lnTo>
                <a:lnTo>
                  <a:pt x="0" y="323976"/>
                </a:lnTo>
                <a:close/>
              </a:path>
            </a:pathLst>
          </a:custGeom>
          <a:solidFill>
            <a:srgbClr val="F1D59D"/>
          </a:solidFill>
          <a:ln w="38100">
            <a:solidFill>
              <a:srgbClr val="9CAF84"/>
            </a:solidFill>
          </a:ln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4388720">
            <a:off x="1748898" y="1692462"/>
            <a:ext cx="903605" cy="1241425"/>
          </a:xfrm>
          <a:custGeom>
            <a:avLst/>
            <a:gdLst/>
            <a:ahLst/>
            <a:cxnLst/>
            <a:rect l="l" t="t" r="r" b="b"/>
            <a:pathLst>
              <a:path w="903604" h="1241425">
                <a:moveTo>
                  <a:pt x="292861" y="357759"/>
                </a:moveTo>
                <a:lnTo>
                  <a:pt x="0" y="799592"/>
                </a:lnTo>
                <a:lnTo>
                  <a:pt x="292861" y="1241425"/>
                </a:lnTo>
                <a:lnTo>
                  <a:pt x="292861" y="1020572"/>
                </a:lnTo>
                <a:lnTo>
                  <a:pt x="420496" y="948944"/>
                </a:lnTo>
                <a:lnTo>
                  <a:pt x="532638" y="871219"/>
                </a:lnTo>
                <a:lnTo>
                  <a:pt x="626110" y="790321"/>
                </a:lnTo>
                <a:lnTo>
                  <a:pt x="703960" y="700024"/>
                </a:lnTo>
                <a:lnTo>
                  <a:pt x="769366" y="606679"/>
                </a:lnTo>
                <a:lnTo>
                  <a:pt x="782955" y="578739"/>
                </a:lnTo>
                <a:lnTo>
                  <a:pt x="292861" y="578739"/>
                </a:lnTo>
                <a:lnTo>
                  <a:pt x="292861" y="357759"/>
                </a:lnTo>
                <a:close/>
              </a:path>
              <a:path w="903604" h="1241425">
                <a:moveTo>
                  <a:pt x="903351" y="0"/>
                </a:moveTo>
                <a:lnTo>
                  <a:pt x="900176" y="0"/>
                </a:lnTo>
                <a:lnTo>
                  <a:pt x="893953" y="62230"/>
                </a:lnTo>
                <a:lnTo>
                  <a:pt x="869060" y="127507"/>
                </a:lnTo>
                <a:lnTo>
                  <a:pt x="834770" y="192913"/>
                </a:lnTo>
                <a:lnTo>
                  <a:pt x="788035" y="258190"/>
                </a:lnTo>
                <a:lnTo>
                  <a:pt x="735076" y="323596"/>
                </a:lnTo>
                <a:lnTo>
                  <a:pt x="672846" y="382651"/>
                </a:lnTo>
                <a:lnTo>
                  <a:pt x="610488" y="435609"/>
                </a:lnTo>
                <a:lnTo>
                  <a:pt x="542035" y="482219"/>
                </a:lnTo>
                <a:lnTo>
                  <a:pt x="476630" y="522731"/>
                </a:lnTo>
                <a:lnTo>
                  <a:pt x="411225" y="553847"/>
                </a:lnTo>
                <a:lnTo>
                  <a:pt x="348869" y="572516"/>
                </a:lnTo>
                <a:lnTo>
                  <a:pt x="292861" y="578739"/>
                </a:lnTo>
                <a:lnTo>
                  <a:pt x="782955" y="578739"/>
                </a:lnTo>
                <a:lnTo>
                  <a:pt x="819276" y="504063"/>
                </a:lnTo>
                <a:lnTo>
                  <a:pt x="859663" y="392049"/>
                </a:lnTo>
                <a:lnTo>
                  <a:pt x="884682" y="270637"/>
                </a:lnTo>
                <a:lnTo>
                  <a:pt x="900176" y="139954"/>
                </a:lnTo>
                <a:lnTo>
                  <a:pt x="903351" y="0"/>
                </a:lnTo>
                <a:close/>
              </a:path>
            </a:pathLst>
          </a:custGeom>
          <a:solidFill>
            <a:srgbClr val="7D4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rot="16880741">
            <a:off x="6545854" y="1717188"/>
            <a:ext cx="903605" cy="1241425"/>
          </a:xfrm>
          <a:custGeom>
            <a:avLst/>
            <a:gdLst/>
            <a:ahLst/>
            <a:cxnLst/>
            <a:rect l="l" t="t" r="r" b="b"/>
            <a:pathLst>
              <a:path w="903604" h="1241425">
                <a:moveTo>
                  <a:pt x="3048" y="0"/>
                </a:moveTo>
                <a:lnTo>
                  <a:pt x="0" y="0"/>
                </a:lnTo>
                <a:lnTo>
                  <a:pt x="3048" y="139954"/>
                </a:lnTo>
                <a:lnTo>
                  <a:pt x="18669" y="270637"/>
                </a:lnTo>
                <a:lnTo>
                  <a:pt x="43561" y="392049"/>
                </a:lnTo>
                <a:lnTo>
                  <a:pt x="84074" y="504063"/>
                </a:lnTo>
                <a:lnTo>
                  <a:pt x="133858" y="606679"/>
                </a:lnTo>
                <a:lnTo>
                  <a:pt x="199390" y="700024"/>
                </a:lnTo>
                <a:lnTo>
                  <a:pt x="277241" y="790321"/>
                </a:lnTo>
                <a:lnTo>
                  <a:pt x="370586" y="871219"/>
                </a:lnTo>
                <a:lnTo>
                  <a:pt x="482727" y="948944"/>
                </a:lnTo>
                <a:lnTo>
                  <a:pt x="610489" y="1020572"/>
                </a:lnTo>
                <a:lnTo>
                  <a:pt x="610489" y="1241425"/>
                </a:lnTo>
                <a:lnTo>
                  <a:pt x="903224" y="799592"/>
                </a:lnTo>
                <a:lnTo>
                  <a:pt x="756898" y="578739"/>
                </a:lnTo>
                <a:lnTo>
                  <a:pt x="610489" y="578739"/>
                </a:lnTo>
                <a:lnTo>
                  <a:pt x="554355" y="572516"/>
                </a:lnTo>
                <a:lnTo>
                  <a:pt x="492125" y="553847"/>
                </a:lnTo>
                <a:lnTo>
                  <a:pt x="426720" y="522731"/>
                </a:lnTo>
                <a:lnTo>
                  <a:pt x="361315" y="482219"/>
                </a:lnTo>
                <a:lnTo>
                  <a:pt x="292735" y="435609"/>
                </a:lnTo>
                <a:lnTo>
                  <a:pt x="230504" y="382651"/>
                </a:lnTo>
                <a:lnTo>
                  <a:pt x="168148" y="323596"/>
                </a:lnTo>
                <a:lnTo>
                  <a:pt x="115189" y="258190"/>
                </a:lnTo>
                <a:lnTo>
                  <a:pt x="68453" y="192913"/>
                </a:lnTo>
                <a:lnTo>
                  <a:pt x="34290" y="127507"/>
                </a:lnTo>
                <a:lnTo>
                  <a:pt x="9271" y="62230"/>
                </a:lnTo>
                <a:lnTo>
                  <a:pt x="3048" y="0"/>
                </a:lnTo>
                <a:close/>
              </a:path>
              <a:path w="903604" h="1241425">
                <a:moveTo>
                  <a:pt x="610489" y="357759"/>
                </a:moveTo>
                <a:lnTo>
                  <a:pt x="610489" y="578739"/>
                </a:lnTo>
                <a:lnTo>
                  <a:pt x="756898" y="578739"/>
                </a:lnTo>
                <a:lnTo>
                  <a:pt x="610489" y="357759"/>
                </a:lnTo>
                <a:close/>
              </a:path>
            </a:pathLst>
          </a:custGeom>
          <a:solidFill>
            <a:srgbClr val="7D4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4601" y="2513472"/>
            <a:ext cx="5016754" cy="1637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1720" y="2492896"/>
            <a:ext cx="5016754" cy="1637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8242" y="2293635"/>
            <a:ext cx="4540377" cy="1555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7298" y="2302907"/>
            <a:ext cx="4430395" cy="1516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2891" y="2317638"/>
            <a:ext cx="4215638" cy="1417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5776" y="2348880"/>
            <a:ext cx="3710813" cy="1148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77830" y="4581128"/>
            <a:ext cx="2886698" cy="1800354"/>
          </a:xfrm>
          <a:custGeom>
            <a:avLst/>
            <a:gdLst/>
            <a:ahLst/>
            <a:cxnLst/>
            <a:rect l="l" t="t" r="r" b="b"/>
            <a:pathLst>
              <a:path w="2520315" h="1944370">
                <a:moveTo>
                  <a:pt x="0" y="323976"/>
                </a:moveTo>
                <a:lnTo>
                  <a:pt x="4240" y="271422"/>
                </a:lnTo>
                <a:lnTo>
                  <a:pt x="16516" y="221569"/>
                </a:lnTo>
                <a:lnTo>
                  <a:pt x="36162" y="175084"/>
                </a:lnTo>
                <a:lnTo>
                  <a:pt x="62512" y="132633"/>
                </a:lnTo>
                <a:lnTo>
                  <a:pt x="94900" y="94884"/>
                </a:lnTo>
                <a:lnTo>
                  <a:pt x="132661" y="62504"/>
                </a:lnTo>
                <a:lnTo>
                  <a:pt x="175127" y="36158"/>
                </a:lnTo>
                <a:lnTo>
                  <a:pt x="221634" y="16515"/>
                </a:lnTo>
                <a:lnTo>
                  <a:pt x="271515" y="4239"/>
                </a:lnTo>
                <a:lnTo>
                  <a:pt x="324104" y="0"/>
                </a:lnTo>
                <a:lnTo>
                  <a:pt x="2196211" y="0"/>
                </a:lnTo>
                <a:lnTo>
                  <a:pt x="2222785" y="1073"/>
                </a:lnTo>
                <a:lnTo>
                  <a:pt x="2248769" y="4239"/>
                </a:lnTo>
                <a:lnTo>
                  <a:pt x="2298631" y="16515"/>
                </a:lnTo>
                <a:lnTo>
                  <a:pt x="2345131" y="36158"/>
                </a:lnTo>
                <a:lnTo>
                  <a:pt x="2387598" y="62504"/>
                </a:lnTo>
                <a:lnTo>
                  <a:pt x="2425366" y="94884"/>
                </a:lnTo>
                <a:lnTo>
                  <a:pt x="2457765" y="132633"/>
                </a:lnTo>
                <a:lnTo>
                  <a:pt x="2484128" y="175084"/>
                </a:lnTo>
                <a:lnTo>
                  <a:pt x="2503786" y="221569"/>
                </a:lnTo>
                <a:lnTo>
                  <a:pt x="2516071" y="271422"/>
                </a:lnTo>
                <a:lnTo>
                  <a:pt x="2520315" y="323976"/>
                </a:lnTo>
                <a:lnTo>
                  <a:pt x="2520315" y="1620164"/>
                </a:lnTo>
                <a:lnTo>
                  <a:pt x="2519240" y="1646739"/>
                </a:lnTo>
                <a:lnTo>
                  <a:pt x="2516071" y="1672723"/>
                </a:lnTo>
                <a:lnTo>
                  <a:pt x="2503786" y="1722583"/>
                </a:lnTo>
                <a:lnTo>
                  <a:pt x="2484128" y="1769076"/>
                </a:lnTo>
                <a:lnTo>
                  <a:pt x="2457765" y="1811535"/>
                </a:lnTo>
                <a:lnTo>
                  <a:pt x="2425366" y="1849293"/>
                </a:lnTo>
                <a:lnTo>
                  <a:pt x="2387598" y="1881681"/>
                </a:lnTo>
                <a:lnTo>
                  <a:pt x="2345131" y="1908034"/>
                </a:lnTo>
                <a:lnTo>
                  <a:pt x="2298631" y="1927684"/>
                </a:lnTo>
                <a:lnTo>
                  <a:pt x="2248769" y="1939963"/>
                </a:lnTo>
                <a:lnTo>
                  <a:pt x="2196211" y="1944204"/>
                </a:lnTo>
                <a:lnTo>
                  <a:pt x="324104" y="1944204"/>
                </a:lnTo>
                <a:lnTo>
                  <a:pt x="297512" y="1943130"/>
                </a:lnTo>
                <a:lnTo>
                  <a:pt x="271515" y="1939963"/>
                </a:lnTo>
                <a:lnTo>
                  <a:pt x="221634" y="1927684"/>
                </a:lnTo>
                <a:lnTo>
                  <a:pt x="175127" y="1908034"/>
                </a:lnTo>
                <a:lnTo>
                  <a:pt x="132661" y="1881681"/>
                </a:lnTo>
                <a:lnTo>
                  <a:pt x="94900" y="1849293"/>
                </a:lnTo>
                <a:lnTo>
                  <a:pt x="62512" y="1811535"/>
                </a:lnTo>
                <a:lnTo>
                  <a:pt x="36162" y="1769076"/>
                </a:lnTo>
                <a:lnTo>
                  <a:pt x="16516" y="1722583"/>
                </a:lnTo>
                <a:lnTo>
                  <a:pt x="4240" y="1672723"/>
                </a:lnTo>
                <a:lnTo>
                  <a:pt x="0" y="1620164"/>
                </a:lnTo>
                <a:lnTo>
                  <a:pt x="0" y="323976"/>
                </a:lnTo>
                <a:close/>
              </a:path>
            </a:pathLst>
          </a:custGeom>
          <a:solidFill>
            <a:srgbClr val="F1D59D"/>
          </a:solidFill>
          <a:ln w="38100">
            <a:solidFill>
              <a:srgbClr val="9CAF84"/>
            </a:solidFill>
          </a:ln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1520" y="4869160"/>
            <a:ext cx="2664296" cy="12926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b="1" dirty="0" smtClean="0">
                <a:solidFill>
                  <a:srgbClr val="4C216D"/>
                </a:solidFill>
              </a:rPr>
              <a:t>Появится возможность внедрения новых форм взаимодействия с родителями и обмена опытом по вопросам патриотического воспитания</a:t>
            </a:r>
            <a:endParaRPr lang="ru-RU" sz="1400" b="1" spc="-10" dirty="0">
              <a:solidFill>
                <a:srgbClr val="4C216D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72210" y="4725142"/>
            <a:ext cx="2697938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b="1" dirty="0" smtClean="0">
                <a:solidFill>
                  <a:srgbClr val="4C216D"/>
                </a:solidFill>
              </a:rPr>
              <a:t>Активное участие родительской общественности в подготовке и проведении мероприятий, приуроченных к 75-летию Победы в Великой Отечественной войне</a:t>
            </a:r>
            <a:endParaRPr lang="ru-RU" sz="1400" b="1" spc="-10" dirty="0">
              <a:solidFill>
                <a:srgbClr val="4C216D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9512" y="332656"/>
            <a:ext cx="2808605" cy="1584176"/>
          </a:xfrm>
          <a:custGeom>
            <a:avLst/>
            <a:gdLst/>
            <a:ahLst/>
            <a:cxnLst/>
            <a:rect l="l" t="t" r="r" b="b"/>
            <a:pathLst>
              <a:path w="2808604" h="2016760">
                <a:moveTo>
                  <a:pt x="0" y="336042"/>
                </a:moveTo>
                <a:lnTo>
                  <a:pt x="4395" y="281544"/>
                </a:lnTo>
                <a:lnTo>
                  <a:pt x="17123" y="229843"/>
                </a:lnTo>
                <a:lnTo>
                  <a:pt x="37492" y="181630"/>
                </a:lnTo>
                <a:lnTo>
                  <a:pt x="64812" y="137598"/>
                </a:lnTo>
                <a:lnTo>
                  <a:pt x="98393" y="98440"/>
                </a:lnTo>
                <a:lnTo>
                  <a:pt x="137544" y="64849"/>
                </a:lnTo>
                <a:lnTo>
                  <a:pt x="181574" y="37516"/>
                </a:lnTo>
                <a:lnTo>
                  <a:pt x="229794" y="17135"/>
                </a:lnTo>
                <a:lnTo>
                  <a:pt x="281514" y="4399"/>
                </a:lnTo>
                <a:lnTo>
                  <a:pt x="336042" y="0"/>
                </a:lnTo>
                <a:lnTo>
                  <a:pt x="2472182" y="0"/>
                </a:lnTo>
                <a:lnTo>
                  <a:pt x="2499754" y="1114"/>
                </a:lnTo>
                <a:lnTo>
                  <a:pt x="2526713" y="4399"/>
                </a:lnTo>
                <a:lnTo>
                  <a:pt x="2578442" y="17135"/>
                </a:lnTo>
                <a:lnTo>
                  <a:pt x="2626676" y="37516"/>
                </a:lnTo>
                <a:lnTo>
                  <a:pt x="2670724" y="64849"/>
                </a:lnTo>
                <a:lnTo>
                  <a:pt x="2709894" y="98440"/>
                </a:lnTo>
                <a:lnTo>
                  <a:pt x="2743493" y="137598"/>
                </a:lnTo>
                <a:lnTo>
                  <a:pt x="2770830" y="181630"/>
                </a:lnTo>
                <a:lnTo>
                  <a:pt x="2791214" y="229843"/>
                </a:lnTo>
                <a:lnTo>
                  <a:pt x="2803951" y="281544"/>
                </a:lnTo>
                <a:lnTo>
                  <a:pt x="2808351" y="336042"/>
                </a:lnTo>
                <a:lnTo>
                  <a:pt x="2808351" y="1680159"/>
                </a:lnTo>
                <a:lnTo>
                  <a:pt x="2807236" y="1707720"/>
                </a:lnTo>
                <a:lnTo>
                  <a:pt x="2803951" y="1734668"/>
                </a:lnTo>
                <a:lnTo>
                  <a:pt x="2791214" y="1786378"/>
                </a:lnTo>
                <a:lnTo>
                  <a:pt x="2770830" y="1834595"/>
                </a:lnTo>
                <a:lnTo>
                  <a:pt x="2743493" y="1878628"/>
                </a:lnTo>
                <a:lnTo>
                  <a:pt x="2709894" y="1917785"/>
                </a:lnTo>
                <a:lnTo>
                  <a:pt x="2670724" y="1951374"/>
                </a:lnTo>
                <a:lnTo>
                  <a:pt x="2626676" y="1978704"/>
                </a:lnTo>
                <a:lnTo>
                  <a:pt x="2578442" y="1999081"/>
                </a:lnTo>
                <a:lnTo>
                  <a:pt x="2526713" y="2011815"/>
                </a:lnTo>
                <a:lnTo>
                  <a:pt x="2472182" y="2016213"/>
                </a:lnTo>
                <a:lnTo>
                  <a:pt x="336042" y="2016213"/>
                </a:lnTo>
                <a:lnTo>
                  <a:pt x="308470" y="2015099"/>
                </a:lnTo>
                <a:lnTo>
                  <a:pt x="281514" y="2011815"/>
                </a:lnTo>
                <a:lnTo>
                  <a:pt x="229794" y="1999081"/>
                </a:lnTo>
                <a:lnTo>
                  <a:pt x="181574" y="1978704"/>
                </a:lnTo>
                <a:lnTo>
                  <a:pt x="137544" y="1951374"/>
                </a:lnTo>
                <a:lnTo>
                  <a:pt x="98393" y="1917785"/>
                </a:lnTo>
                <a:lnTo>
                  <a:pt x="64812" y="1878628"/>
                </a:lnTo>
                <a:lnTo>
                  <a:pt x="37492" y="1834595"/>
                </a:lnTo>
                <a:lnTo>
                  <a:pt x="17123" y="1786378"/>
                </a:lnTo>
                <a:lnTo>
                  <a:pt x="4395" y="1734668"/>
                </a:lnTo>
                <a:lnTo>
                  <a:pt x="0" y="1680159"/>
                </a:lnTo>
                <a:lnTo>
                  <a:pt x="0" y="336042"/>
                </a:lnTo>
                <a:close/>
              </a:path>
            </a:pathLst>
          </a:custGeom>
          <a:solidFill>
            <a:srgbClr val="F1D59D"/>
          </a:solidFill>
          <a:ln w="38100">
            <a:solidFill>
              <a:srgbClr val="9CAF84"/>
            </a:solidFill>
          </a:ln>
          <a:effectLst/>
        </p:spPr>
        <p:txBody>
          <a:bodyPr wrap="square" lIns="0" tIns="0" rIns="0" bIns="0" rtlCol="0"/>
          <a:lstStyle/>
          <a:p>
            <a:pPr algn="ctr"/>
            <a:r>
              <a:rPr lang="ru-RU" sz="1600" dirty="0" smtClean="0">
                <a:solidFill>
                  <a:srgbClr val="4C216D"/>
                </a:solidFill>
              </a:rPr>
              <a:t>Проявление чувства гордости за стойкость и самоотверженность народа страны в период Великой Отечественной войны </a:t>
            </a:r>
          </a:p>
          <a:p>
            <a:pPr algn="ctr"/>
            <a:r>
              <a:rPr lang="ru-RU" sz="1600" dirty="0" smtClean="0">
                <a:solidFill>
                  <a:srgbClr val="4C216D"/>
                </a:solidFill>
              </a:rPr>
              <a:t>1941—1945 годов</a:t>
            </a:r>
            <a:endParaRPr sz="1600" dirty="0">
              <a:solidFill>
                <a:srgbClr val="4C216D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55776" y="2636912"/>
            <a:ext cx="352205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Ожидаемые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i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результаты проекта</a:t>
            </a:r>
            <a:endParaRPr lang="ru-RU" sz="2400" b="1" i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object 8"/>
          <p:cNvSpPr/>
          <p:nvPr/>
        </p:nvSpPr>
        <p:spPr>
          <a:xfrm>
            <a:off x="3131840" y="260648"/>
            <a:ext cx="2880360" cy="1512168"/>
          </a:xfrm>
          <a:custGeom>
            <a:avLst/>
            <a:gdLst/>
            <a:ahLst/>
            <a:cxnLst/>
            <a:rect l="l" t="t" r="r" b="b"/>
            <a:pathLst>
              <a:path w="2880360" h="1944370">
                <a:moveTo>
                  <a:pt x="0" y="323976"/>
                </a:moveTo>
                <a:lnTo>
                  <a:pt x="4240" y="271422"/>
                </a:lnTo>
                <a:lnTo>
                  <a:pt x="16519" y="221569"/>
                </a:lnTo>
                <a:lnTo>
                  <a:pt x="36167" y="175084"/>
                </a:lnTo>
                <a:lnTo>
                  <a:pt x="62519" y="132633"/>
                </a:lnTo>
                <a:lnTo>
                  <a:pt x="94907" y="94884"/>
                </a:lnTo>
                <a:lnTo>
                  <a:pt x="132663" y="62504"/>
                </a:lnTo>
                <a:lnTo>
                  <a:pt x="175122" y="36158"/>
                </a:lnTo>
                <a:lnTo>
                  <a:pt x="221616" y="16515"/>
                </a:lnTo>
                <a:lnTo>
                  <a:pt x="271478" y="4239"/>
                </a:lnTo>
                <a:lnTo>
                  <a:pt x="324040" y="0"/>
                </a:lnTo>
                <a:lnTo>
                  <a:pt x="2556319" y="0"/>
                </a:lnTo>
                <a:lnTo>
                  <a:pt x="2582892" y="1073"/>
                </a:lnTo>
                <a:lnTo>
                  <a:pt x="2608874" y="4239"/>
                </a:lnTo>
                <a:lnTo>
                  <a:pt x="2658727" y="16515"/>
                </a:lnTo>
                <a:lnTo>
                  <a:pt x="2705212" y="36158"/>
                </a:lnTo>
                <a:lnTo>
                  <a:pt x="2747662" y="62504"/>
                </a:lnTo>
                <a:lnTo>
                  <a:pt x="2785411" y="94884"/>
                </a:lnTo>
                <a:lnTo>
                  <a:pt x="2817792" y="132633"/>
                </a:lnTo>
                <a:lnTo>
                  <a:pt x="2844137" y="175084"/>
                </a:lnTo>
                <a:lnTo>
                  <a:pt x="2863781" y="221569"/>
                </a:lnTo>
                <a:lnTo>
                  <a:pt x="2876056" y="271422"/>
                </a:lnTo>
                <a:lnTo>
                  <a:pt x="2880296" y="323976"/>
                </a:lnTo>
                <a:lnTo>
                  <a:pt x="2880296" y="1620164"/>
                </a:lnTo>
                <a:lnTo>
                  <a:pt x="2879222" y="1646739"/>
                </a:lnTo>
                <a:lnTo>
                  <a:pt x="2876056" y="1672723"/>
                </a:lnTo>
                <a:lnTo>
                  <a:pt x="2863781" y="1722583"/>
                </a:lnTo>
                <a:lnTo>
                  <a:pt x="2844137" y="1769076"/>
                </a:lnTo>
                <a:lnTo>
                  <a:pt x="2817792" y="1811535"/>
                </a:lnTo>
                <a:lnTo>
                  <a:pt x="2785411" y="1849293"/>
                </a:lnTo>
                <a:lnTo>
                  <a:pt x="2747662" y="1881681"/>
                </a:lnTo>
                <a:lnTo>
                  <a:pt x="2705212" y="1908034"/>
                </a:lnTo>
                <a:lnTo>
                  <a:pt x="2658727" y="1927684"/>
                </a:lnTo>
                <a:lnTo>
                  <a:pt x="2608874" y="1939963"/>
                </a:lnTo>
                <a:lnTo>
                  <a:pt x="2556319" y="1944204"/>
                </a:lnTo>
                <a:lnTo>
                  <a:pt x="324040" y="1944204"/>
                </a:lnTo>
                <a:lnTo>
                  <a:pt x="297463" y="1943130"/>
                </a:lnTo>
                <a:lnTo>
                  <a:pt x="271478" y="1939963"/>
                </a:lnTo>
                <a:lnTo>
                  <a:pt x="221616" y="1927684"/>
                </a:lnTo>
                <a:lnTo>
                  <a:pt x="175122" y="1908034"/>
                </a:lnTo>
                <a:lnTo>
                  <a:pt x="132663" y="1881681"/>
                </a:lnTo>
                <a:lnTo>
                  <a:pt x="94907" y="1849293"/>
                </a:lnTo>
                <a:lnTo>
                  <a:pt x="62519" y="1811535"/>
                </a:lnTo>
                <a:lnTo>
                  <a:pt x="36167" y="1769076"/>
                </a:lnTo>
                <a:lnTo>
                  <a:pt x="16519" y="1722583"/>
                </a:lnTo>
                <a:lnTo>
                  <a:pt x="4240" y="1672723"/>
                </a:lnTo>
                <a:lnTo>
                  <a:pt x="0" y="1620164"/>
                </a:lnTo>
                <a:lnTo>
                  <a:pt x="0" y="323976"/>
                </a:lnTo>
                <a:close/>
              </a:path>
            </a:pathLst>
          </a:custGeom>
          <a:solidFill>
            <a:srgbClr val="F1D59D"/>
          </a:solidFill>
          <a:ln w="38100">
            <a:solidFill>
              <a:srgbClr val="9CAF84"/>
            </a:solidFill>
          </a:ln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156176" y="260648"/>
            <a:ext cx="2808352" cy="1800200"/>
          </a:xfrm>
          <a:custGeom>
            <a:avLst/>
            <a:gdLst/>
            <a:ahLst/>
            <a:cxnLst/>
            <a:rect l="l" t="t" r="r" b="b"/>
            <a:pathLst>
              <a:path w="2880360" h="1944370">
                <a:moveTo>
                  <a:pt x="0" y="323976"/>
                </a:moveTo>
                <a:lnTo>
                  <a:pt x="4240" y="271422"/>
                </a:lnTo>
                <a:lnTo>
                  <a:pt x="16519" y="221569"/>
                </a:lnTo>
                <a:lnTo>
                  <a:pt x="36167" y="175084"/>
                </a:lnTo>
                <a:lnTo>
                  <a:pt x="62519" y="132633"/>
                </a:lnTo>
                <a:lnTo>
                  <a:pt x="94907" y="94884"/>
                </a:lnTo>
                <a:lnTo>
                  <a:pt x="132663" y="62504"/>
                </a:lnTo>
                <a:lnTo>
                  <a:pt x="175122" y="36158"/>
                </a:lnTo>
                <a:lnTo>
                  <a:pt x="221616" y="16515"/>
                </a:lnTo>
                <a:lnTo>
                  <a:pt x="271478" y="4239"/>
                </a:lnTo>
                <a:lnTo>
                  <a:pt x="324040" y="0"/>
                </a:lnTo>
                <a:lnTo>
                  <a:pt x="2556319" y="0"/>
                </a:lnTo>
                <a:lnTo>
                  <a:pt x="2582892" y="1073"/>
                </a:lnTo>
                <a:lnTo>
                  <a:pt x="2608874" y="4239"/>
                </a:lnTo>
                <a:lnTo>
                  <a:pt x="2658727" y="16515"/>
                </a:lnTo>
                <a:lnTo>
                  <a:pt x="2705212" y="36158"/>
                </a:lnTo>
                <a:lnTo>
                  <a:pt x="2747662" y="62504"/>
                </a:lnTo>
                <a:lnTo>
                  <a:pt x="2785411" y="94884"/>
                </a:lnTo>
                <a:lnTo>
                  <a:pt x="2817792" y="132633"/>
                </a:lnTo>
                <a:lnTo>
                  <a:pt x="2844137" y="175084"/>
                </a:lnTo>
                <a:lnTo>
                  <a:pt x="2863781" y="221569"/>
                </a:lnTo>
                <a:lnTo>
                  <a:pt x="2876056" y="271422"/>
                </a:lnTo>
                <a:lnTo>
                  <a:pt x="2880296" y="323976"/>
                </a:lnTo>
                <a:lnTo>
                  <a:pt x="2880296" y="1620164"/>
                </a:lnTo>
                <a:lnTo>
                  <a:pt x="2879222" y="1646739"/>
                </a:lnTo>
                <a:lnTo>
                  <a:pt x="2876056" y="1672723"/>
                </a:lnTo>
                <a:lnTo>
                  <a:pt x="2863781" y="1722583"/>
                </a:lnTo>
                <a:lnTo>
                  <a:pt x="2844137" y="1769076"/>
                </a:lnTo>
                <a:lnTo>
                  <a:pt x="2817792" y="1811535"/>
                </a:lnTo>
                <a:lnTo>
                  <a:pt x="2785411" y="1849293"/>
                </a:lnTo>
                <a:lnTo>
                  <a:pt x="2747662" y="1881681"/>
                </a:lnTo>
                <a:lnTo>
                  <a:pt x="2705212" y="1908034"/>
                </a:lnTo>
                <a:lnTo>
                  <a:pt x="2658727" y="1927684"/>
                </a:lnTo>
                <a:lnTo>
                  <a:pt x="2608874" y="1939963"/>
                </a:lnTo>
                <a:lnTo>
                  <a:pt x="2556319" y="1944204"/>
                </a:lnTo>
                <a:lnTo>
                  <a:pt x="324040" y="1944204"/>
                </a:lnTo>
                <a:lnTo>
                  <a:pt x="297463" y="1943130"/>
                </a:lnTo>
                <a:lnTo>
                  <a:pt x="271478" y="1939963"/>
                </a:lnTo>
                <a:lnTo>
                  <a:pt x="221616" y="1927684"/>
                </a:lnTo>
                <a:lnTo>
                  <a:pt x="175122" y="1908034"/>
                </a:lnTo>
                <a:lnTo>
                  <a:pt x="132663" y="1881681"/>
                </a:lnTo>
                <a:lnTo>
                  <a:pt x="94907" y="1849293"/>
                </a:lnTo>
                <a:lnTo>
                  <a:pt x="62519" y="1811535"/>
                </a:lnTo>
                <a:lnTo>
                  <a:pt x="36167" y="1769076"/>
                </a:lnTo>
                <a:lnTo>
                  <a:pt x="16519" y="1722583"/>
                </a:lnTo>
                <a:lnTo>
                  <a:pt x="4240" y="1672723"/>
                </a:lnTo>
                <a:lnTo>
                  <a:pt x="0" y="1620164"/>
                </a:lnTo>
                <a:lnTo>
                  <a:pt x="0" y="323976"/>
                </a:lnTo>
                <a:close/>
              </a:path>
            </a:pathLst>
          </a:custGeom>
          <a:solidFill>
            <a:srgbClr val="F1D59D"/>
          </a:solidFill>
          <a:ln w="38100">
            <a:solidFill>
              <a:srgbClr val="9CAF84"/>
            </a:solidFill>
          </a:ln>
          <a:effectLst/>
        </p:spPr>
        <p:txBody>
          <a:bodyPr wrap="square" lIns="0" tIns="0" rIns="0" bIns="0" rtlCol="0"/>
          <a:lstStyle/>
          <a:p>
            <a:endParaRPr lang="ru-RU" sz="1300" b="1" spc="-10" dirty="0">
              <a:solidFill>
                <a:srgbClr val="55420B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30" name="object 10"/>
          <p:cNvSpPr/>
          <p:nvPr/>
        </p:nvSpPr>
        <p:spPr>
          <a:xfrm rot="14509330" flipH="1">
            <a:off x="6716143" y="3417025"/>
            <a:ext cx="1042891" cy="1241425"/>
          </a:xfrm>
          <a:custGeom>
            <a:avLst/>
            <a:gdLst/>
            <a:ahLst/>
            <a:cxnLst/>
            <a:rect l="l" t="t" r="r" b="b"/>
            <a:pathLst>
              <a:path w="903604" h="1241425">
                <a:moveTo>
                  <a:pt x="3048" y="0"/>
                </a:moveTo>
                <a:lnTo>
                  <a:pt x="0" y="0"/>
                </a:lnTo>
                <a:lnTo>
                  <a:pt x="3048" y="139954"/>
                </a:lnTo>
                <a:lnTo>
                  <a:pt x="18669" y="270637"/>
                </a:lnTo>
                <a:lnTo>
                  <a:pt x="43561" y="392049"/>
                </a:lnTo>
                <a:lnTo>
                  <a:pt x="84074" y="504063"/>
                </a:lnTo>
                <a:lnTo>
                  <a:pt x="133858" y="606679"/>
                </a:lnTo>
                <a:lnTo>
                  <a:pt x="199390" y="700024"/>
                </a:lnTo>
                <a:lnTo>
                  <a:pt x="277241" y="790321"/>
                </a:lnTo>
                <a:lnTo>
                  <a:pt x="370586" y="871219"/>
                </a:lnTo>
                <a:lnTo>
                  <a:pt x="482727" y="948944"/>
                </a:lnTo>
                <a:lnTo>
                  <a:pt x="610489" y="1020572"/>
                </a:lnTo>
                <a:lnTo>
                  <a:pt x="610489" y="1241425"/>
                </a:lnTo>
                <a:lnTo>
                  <a:pt x="903224" y="799592"/>
                </a:lnTo>
                <a:lnTo>
                  <a:pt x="756898" y="578739"/>
                </a:lnTo>
                <a:lnTo>
                  <a:pt x="610489" y="578739"/>
                </a:lnTo>
                <a:lnTo>
                  <a:pt x="554355" y="572516"/>
                </a:lnTo>
                <a:lnTo>
                  <a:pt x="492125" y="553847"/>
                </a:lnTo>
                <a:lnTo>
                  <a:pt x="426720" y="522731"/>
                </a:lnTo>
                <a:lnTo>
                  <a:pt x="361315" y="482219"/>
                </a:lnTo>
                <a:lnTo>
                  <a:pt x="292735" y="435609"/>
                </a:lnTo>
                <a:lnTo>
                  <a:pt x="230504" y="382651"/>
                </a:lnTo>
                <a:lnTo>
                  <a:pt x="168148" y="323596"/>
                </a:lnTo>
                <a:lnTo>
                  <a:pt x="115189" y="258190"/>
                </a:lnTo>
                <a:lnTo>
                  <a:pt x="68453" y="192913"/>
                </a:lnTo>
                <a:lnTo>
                  <a:pt x="34290" y="127507"/>
                </a:lnTo>
                <a:lnTo>
                  <a:pt x="9271" y="62230"/>
                </a:lnTo>
                <a:lnTo>
                  <a:pt x="3048" y="0"/>
                </a:lnTo>
                <a:close/>
              </a:path>
              <a:path w="903604" h="1241425">
                <a:moveTo>
                  <a:pt x="610489" y="357759"/>
                </a:moveTo>
                <a:lnTo>
                  <a:pt x="610489" y="578739"/>
                </a:lnTo>
                <a:lnTo>
                  <a:pt x="756898" y="578739"/>
                </a:lnTo>
                <a:lnTo>
                  <a:pt x="610489" y="357759"/>
                </a:lnTo>
                <a:close/>
              </a:path>
            </a:pathLst>
          </a:custGeom>
          <a:solidFill>
            <a:srgbClr val="7D4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/>
          <p:cNvSpPr/>
          <p:nvPr/>
        </p:nvSpPr>
        <p:spPr>
          <a:xfrm rot="6450766">
            <a:off x="1454224" y="3510895"/>
            <a:ext cx="930773" cy="1241425"/>
          </a:xfrm>
          <a:custGeom>
            <a:avLst/>
            <a:gdLst/>
            <a:ahLst/>
            <a:cxnLst/>
            <a:rect l="l" t="t" r="r" b="b"/>
            <a:pathLst>
              <a:path w="903604" h="1241425">
                <a:moveTo>
                  <a:pt x="3048" y="0"/>
                </a:moveTo>
                <a:lnTo>
                  <a:pt x="0" y="0"/>
                </a:lnTo>
                <a:lnTo>
                  <a:pt x="3048" y="139954"/>
                </a:lnTo>
                <a:lnTo>
                  <a:pt x="18669" y="270637"/>
                </a:lnTo>
                <a:lnTo>
                  <a:pt x="43561" y="392049"/>
                </a:lnTo>
                <a:lnTo>
                  <a:pt x="84074" y="504063"/>
                </a:lnTo>
                <a:lnTo>
                  <a:pt x="133858" y="606679"/>
                </a:lnTo>
                <a:lnTo>
                  <a:pt x="199390" y="700024"/>
                </a:lnTo>
                <a:lnTo>
                  <a:pt x="277241" y="790321"/>
                </a:lnTo>
                <a:lnTo>
                  <a:pt x="370586" y="871219"/>
                </a:lnTo>
                <a:lnTo>
                  <a:pt x="482727" y="948944"/>
                </a:lnTo>
                <a:lnTo>
                  <a:pt x="610489" y="1020572"/>
                </a:lnTo>
                <a:lnTo>
                  <a:pt x="610489" y="1241425"/>
                </a:lnTo>
                <a:lnTo>
                  <a:pt x="903224" y="799592"/>
                </a:lnTo>
                <a:lnTo>
                  <a:pt x="756898" y="578739"/>
                </a:lnTo>
                <a:lnTo>
                  <a:pt x="610489" y="578739"/>
                </a:lnTo>
                <a:lnTo>
                  <a:pt x="554355" y="572516"/>
                </a:lnTo>
                <a:lnTo>
                  <a:pt x="492125" y="553847"/>
                </a:lnTo>
                <a:lnTo>
                  <a:pt x="426720" y="522731"/>
                </a:lnTo>
                <a:lnTo>
                  <a:pt x="361315" y="482219"/>
                </a:lnTo>
                <a:lnTo>
                  <a:pt x="292735" y="435609"/>
                </a:lnTo>
                <a:lnTo>
                  <a:pt x="230504" y="382651"/>
                </a:lnTo>
                <a:lnTo>
                  <a:pt x="168148" y="323596"/>
                </a:lnTo>
                <a:lnTo>
                  <a:pt x="115189" y="258190"/>
                </a:lnTo>
                <a:lnTo>
                  <a:pt x="68453" y="192913"/>
                </a:lnTo>
                <a:lnTo>
                  <a:pt x="34290" y="127507"/>
                </a:lnTo>
                <a:lnTo>
                  <a:pt x="9271" y="62230"/>
                </a:lnTo>
                <a:lnTo>
                  <a:pt x="3048" y="0"/>
                </a:lnTo>
                <a:close/>
              </a:path>
              <a:path w="903604" h="1241425">
                <a:moveTo>
                  <a:pt x="610489" y="357759"/>
                </a:moveTo>
                <a:lnTo>
                  <a:pt x="610489" y="578739"/>
                </a:lnTo>
                <a:lnTo>
                  <a:pt x="756898" y="578739"/>
                </a:lnTo>
                <a:lnTo>
                  <a:pt x="610489" y="357759"/>
                </a:lnTo>
                <a:close/>
              </a:path>
            </a:pathLst>
          </a:custGeom>
          <a:solidFill>
            <a:srgbClr val="7D4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Прямоугольник 31"/>
          <p:cNvSpPr/>
          <p:nvPr/>
        </p:nvSpPr>
        <p:spPr>
          <a:xfrm>
            <a:off x="3203848" y="476672"/>
            <a:ext cx="2664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b="1" dirty="0" smtClean="0">
                <a:solidFill>
                  <a:srgbClr val="4C216D"/>
                </a:solidFill>
              </a:rPr>
              <a:t>Появление представлений (знаний) о событиях, происходивших в период Великой Отечественной войны</a:t>
            </a:r>
            <a:endParaRPr lang="ru-RU" sz="1400" b="1" spc="-10" dirty="0">
              <a:solidFill>
                <a:srgbClr val="4C216D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5856" y="5013176"/>
            <a:ext cx="2592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b="1" dirty="0" smtClean="0">
                <a:solidFill>
                  <a:srgbClr val="4C216D"/>
                </a:solidFill>
              </a:rPr>
              <a:t>Повышение уровня профессиональной компетенции педагогов и грамотности родителей в вопросах патриотического воспитания детей дошкольного возраста</a:t>
            </a:r>
            <a:endParaRPr lang="ru-RU" sz="1400" b="1" spc="-10" dirty="0">
              <a:solidFill>
                <a:srgbClr val="4C216D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28184" y="260648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C216D"/>
                </a:solidFill>
              </a:rPr>
              <a:t>Появление представлений (знаний) о фактах из жизни старших членов семьи (прадедушек и прабабушек, участников Великой Отечественной войны 1941—1945 годов), их фронтовых и трудовых подвигах</a:t>
            </a:r>
            <a:endParaRPr lang="ru-RU" sz="1400" b="1" spc="-10" dirty="0">
              <a:solidFill>
                <a:srgbClr val="4C216D"/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 rot="5400000">
            <a:off x="4247964" y="4329100"/>
            <a:ext cx="504056" cy="288032"/>
          </a:xfrm>
          <a:prstGeom prst="rightArrow">
            <a:avLst>
              <a:gd name="adj1" fmla="val 35167"/>
              <a:gd name="adj2" fmla="val 121041"/>
            </a:avLst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gray">
          <a:xfrm rot="16200000">
            <a:off x="4247964" y="1880828"/>
            <a:ext cx="504056" cy="288032"/>
          </a:xfrm>
          <a:prstGeom prst="rightArrow">
            <a:avLst>
              <a:gd name="adj1" fmla="val 35167"/>
              <a:gd name="adj2" fmla="val 121041"/>
            </a:avLst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476672"/>
            <a:ext cx="6012160" cy="6381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0" i="1" dirty="0" smtClean="0">
                <a:solidFill>
                  <a:srgbClr val="C00000"/>
                </a:solidFill>
                <a:latin typeface="AmadeusAP" pitchFamily="82" charset="0"/>
              </a:rPr>
              <a:t>Память о героях должна жить вечно…</a:t>
            </a:r>
            <a:r>
              <a:rPr lang="ru-RU" sz="4000" b="0" dirty="0" smtClean="0">
                <a:solidFill>
                  <a:schemeClr val="tx1"/>
                </a:solidFill>
                <a:latin typeface="AmadeusAP" pitchFamily="82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latin typeface="AmadeusAP" pitchFamily="82" charset="0"/>
              </a:rPr>
            </a:br>
            <a:r>
              <a:rPr lang="ru-RU" sz="900" b="0" dirty="0" smtClean="0">
                <a:solidFill>
                  <a:schemeClr val="tx1"/>
                </a:solidFill>
                <a:latin typeface="AmadeusAP" pitchFamily="82" charset="0"/>
              </a:rPr>
              <a:t/>
            </a:r>
            <a:br>
              <a:rPr lang="ru-RU" sz="900" b="0" dirty="0" smtClean="0">
                <a:solidFill>
                  <a:schemeClr val="tx1"/>
                </a:solidFill>
                <a:latin typeface="AmadeusAP" pitchFamily="82" charset="0"/>
              </a:rPr>
            </a:br>
            <a: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  <a:t/>
            </a:r>
            <a:b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  <a:t/>
            </a:r>
            <a:b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  <a:t/>
            </a:r>
            <a:b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  <a:t/>
            </a:r>
            <a:b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  <a:t/>
            </a:r>
            <a:b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  <a:t/>
            </a:r>
            <a:br>
              <a:rPr lang="ru-RU" sz="40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1600" b="0" dirty="0" smtClean="0">
                <a:solidFill>
                  <a:srgbClr val="FF2525"/>
                </a:solidFill>
                <a:latin typeface="AmadeusAP" pitchFamily="82" charset="0"/>
              </a:rPr>
              <a:t/>
            </a:r>
            <a:br>
              <a:rPr lang="ru-RU" sz="16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6000" b="0" dirty="0" smtClean="0">
                <a:solidFill>
                  <a:srgbClr val="FF2525"/>
                </a:solidFill>
                <a:latin typeface="AmadeusAP" pitchFamily="82" charset="0"/>
              </a:rPr>
              <a:t>Мы – помним, </a:t>
            </a:r>
            <a:br>
              <a:rPr lang="ru-RU" sz="6000" b="0" dirty="0" smtClean="0">
                <a:solidFill>
                  <a:srgbClr val="FF2525"/>
                </a:solidFill>
                <a:latin typeface="AmadeusAP" pitchFamily="82" charset="0"/>
              </a:rPr>
            </a:br>
            <a:r>
              <a:rPr lang="ru-RU" sz="6000" b="0" dirty="0" smtClean="0">
                <a:solidFill>
                  <a:srgbClr val="FF2525"/>
                </a:solidFill>
                <a:latin typeface="AmadeusAP" pitchFamily="82" charset="0"/>
              </a:rPr>
              <a:t>мы – гордимся!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20072" y="1268760"/>
            <a:ext cx="5486400" cy="439938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AmadeusAP" pitchFamily="82" charset="0"/>
              </a:rPr>
              <a:t>Ты живешь, потому что когда-то </a:t>
            </a:r>
          </a:p>
          <a:p>
            <a:r>
              <a:rPr lang="ru-RU" sz="2000" b="1" dirty="0" smtClean="0">
                <a:latin typeface="AmadeusAP" pitchFamily="82" charset="0"/>
              </a:rPr>
              <a:t>На земле умирали солдаты. </a:t>
            </a:r>
          </a:p>
          <a:p>
            <a:r>
              <a:rPr lang="ru-RU" sz="2000" b="1" dirty="0" smtClean="0">
                <a:latin typeface="AmadeusAP" pitchFamily="82" charset="0"/>
              </a:rPr>
              <a:t>Ты поешь, а их звонкая песня </a:t>
            </a:r>
          </a:p>
          <a:p>
            <a:r>
              <a:rPr lang="ru-RU" sz="2000" b="1" dirty="0" smtClean="0">
                <a:latin typeface="AmadeusAP" pitchFamily="82" charset="0"/>
              </a:rPr>
              <a:t>До конца не смогла </a:t>
            </a:r>
            <a:r>
              <a:rPr lang="ru-RU" sz="2000" b="1" dirty="0" err="1" smtClean="0">
                <a:latin typeface="AmadeusAP" pitchFamily="82" charset="0"/>
              </a:rPr>
              <a:t>дозвенеть</a:t>
            </a:r>
            <a:r>
              <a:rPr lang="ru-RU" sz="2000" b="1" dirty="0" smtClean="0">
                <a:latin typeface="AmadeusAP" pitchFamily="82" charset="0"/>
              </a:rPr>
              <a:t>. </a:t>
            </a:r>
          </a:p>
          <a:p>
            <a:r>
              <a:rPr lang="ru-RU" sz="2000" b="1" dirty="0" smtClean="0">
                <a:latin typeface="AmadeusAP" pitchFamily="82" charset="0"/>
              </a:rPr>
              <a:t>Только им для бессмертия мало </a:t>
            </a:r>
          </a:p>
          <a:p>
            <a:r>
              <a:rPr lang="ru-RU" sz="2000" b="1" dirty="0" smtClean="0">
                <a:latin typeface="AmadeusAP" pitchFamily="82" charset="0"/>
              </a:rPr>
              <a:t>Нашей скорби и нашей печали: </a:t>
            </a:r>
          </a:p>
          <a:p>
            <a:r>
              <a:rPr lang="ru-RU" sz="2000" b="1" dirty="0" smtClean="0">
                <a:latin typeface="AmadeusAP" pitchFamily="82" charset="0"/>
              </a:rPr>
              <a:t>Умирали они молодыми, </a:t>
            </a:r>
          </a:p>
          <a:p>
            <a:r>
              <a:rPr lang="ru-RU" sz="2000" b="1" dirty="0" smtClean="0">
                <a:latin typeface="AmadeusAP" pitchFamily="82" charset="0"/>
              </a:rPr>
              <a:t>Чтоб над полем была тишина. </a:t>
            </a:r>
          </a:p>
          <a:p>
            <a:r>
              <a:rPr lang="ru-RU" sz="2000" b="1" dirty="0" smtClean="0">
                <a:latin typeface="AmadeusAP" pitchFamily="82" charset="0"/>
              </a:rPr>
              <a:t>Чтобы небо сияло, </a:t>
            </a:r>
          </a:p>
          <a:p>
            <a:r>
              <a:rPr lang="ru-RU" sz="2000" b="1" dirty="0" smtClean="0">
                <a:latin typeface="AmadeusAP" pitchFamily="82" charset="0"/>
              </a:rPr>
              <a:t>И раздольная песня звучала. </a:t>
            </a:r>
          </a:p>
          <a:p>
            <a:r>
              <a:rPr lang="ru-RU" sz="2000" b="1" dirty="0" smtClean="0">
                <a:latin typeface="AmadeusAP" pitchFamily="82" charset="0"/>
              </a:rPr>
              <a:t>Чтоб над Родиной нашей любимой </a:t>
            </a:r>
          </a:p>
          <a:p>
            <a:r>
              <a:rPr lang="ru-RU" sz="2000" b="1" dirty="0" smtClean="0">
                <a:latin typeface="AmadeusAP" pitchFamily="82" charset="0"/>
              </a:rPr>
              <a:t>Никогда не взметнулась война.</a:t>
            </a:r>
          </a:p>
          <a:p>
            <a:r>
              <a:rPr lang="ru-RU" sz="1800" b="1" dirty="0" smtClean="0">
                <a:latin typeface="AmadeusAP" pitchFamily="82" charset="0"/>
              </a:rPr>
              <a:t>                                (В.Колодкина)</a:t>
            </a:r>
            <a:endParaRPr lang="ru-RU" sz="1800" b="1" dirty="0">
              <a:latin typeface="AmadeusAP" pitchFamily="82" charset="0"/>
            </a:endParaRPr>
          </a:p>
        </p:txBody>
      </p:sp>
      <p:pic>
        <p:nvPicPr>
          <p:cNvPr id="5" name="Picture 2" descr="C:\Users\Admin\Desktop\logo_134_admin_logo_200x1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8640"/>
            <a:ext cx="1905000" cy="1524000"/>
          </a:xfrm>
          <a:prstGeom prst="rect">
            <a:avLst/>
          </a:prstGeom>
          <a:noFill/>
        </p:spPr>
      </p:pic>
      <p:pic>
        <p:nvPicPr>
          <p:cNvPr id="7" name="Picture 2" descr="F:\75лет Победы\Фото\DSC04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76786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3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068960"/>
            <a:ext cx="5486400" cy="56673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madeusAP" pitchFamily="82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AmadeusAP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1293</TotalTime>
  <Words>764</Words>
  <Application>Microsoft Office PowerPoint</Application>
  <PresentationFormat>Экран (4:3)</PresentationFormat>
  <Paragraphs>87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2_Оформление по умолчанию</vt:lpstr>
      <vt:lpstr>1_Тема Office</vt:lpstr>
      <vt:lpstr>Муниципальное автономное дошкольное образовательное учреждение № 23 «Улыбка» города Дубны Московской области </vt:lpstr>
      <vt:lpstr>Слайд 2</vt:lpstr>
      <vt:lpstr>Слайд 3</vt:lpstr>
      <vt:lpstr>Слайд 4</vt:lpstr>
      <vt:lpstr>Слайд 5</vt:lpstr>
      <vt:lpstr>Слайд 6</vt:lpstr>
      <vt:lpstr>           Память о героях должна жить вечно…         Мы – помним,  мы – гордимся! </vt:lpstr>
      <vt:lpstr>Спасибо за внимание!</vt:lpstr>
    </vt:vector>
  </TitlesOfParts>
  <Company>VG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 «Центр развития ребёнка – детский сад №18 «Малыш»  Московская область, г. Реутов, ул. Головашкина, д. 7 , тел. 8(495)528-97-08 email : mdou18-malysh@yandex.ru   сайт: dc18reutov.ru  </dc:title>
  <dc:creator>VGC</dc:creator>
  <cp:lastModifiedBy>Пользователь Windows</cp:lastModifiedBy>
  <cp:revision>127</cp:revision>
  <dcterms:created xsi:type="dcterms:W3CDTF">2018-03-14T06:38:50Z</dcterms:created>
  <dcterms:modified xsi:type="dcterms:W3CDTF">2020-07-20T09:58:06Z</dcterms:modified>
</cp:coreProperties>
</file>