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57" r:id="rId3"/>
    <p:sldId id="258" r:id="rId4"/>
    <p:sldId id="259" r:id="rId5"/>
    <p:sldId id="294" r:id="rId6"/>
    <p:sldId id="262" r:id="rId7"/>
    <p:sldId id="279" r:id="rId8"/>
    <p:sldId id="282" r:id="rId9"/>
    <p:sldId id="291" r:id="rId10"/>
    <p:sldId id="283" r:id="rId11"/>
    <p:sldId id="285" r:id="rId12"/>
    <p:sldId id="274" r:id="rId13"/>
    <p:sldId id="276" r:id="rId14"/>
    <p:sldId id="269" r:id="rId15"/>
    <p:sldId id="286" r:id="rId16"/>
    <p:sldId id="275" r:id="rId17"/>
    <p:sldId id="287" r:id="rId18"/>
    <p:sldId id="289" r:id="rId19"/>
    <p:sldId id="290" r:id="rId20"/>
    <p:sldId id="29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3" y="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BEF0F-FDA7-4900-B008-06A91C536C94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8FAF8-77E7-4A08-95A8-6CC66E09B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9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4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9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9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50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7"/>
            <a:ext cx="5181600" cy="39474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1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165576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02172"/>
            <a:ext cx="10363199" cy="205562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8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7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01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49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321505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60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7879-C053-2840-8520-5B0E0C461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1335"/>
            <a:ext cx="12192000" cy="663573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411915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20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0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0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7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9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1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3E587-62A7-4D80-9845-42A4C5C64AC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06.07.2020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A9899-5E92-49E5-B9FA-DC4D8D156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7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ОБРАГОЛЗЕЦ ЗАОВКА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3818"/>
            <a:ext cx="10515600" cy="390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177" y="2293015"/>
            <a:ext cx="8385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 на дорогу!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10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03" y="4272539"/>
            <a:ext cx="1527141" cy="152714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71" y="4375313"/>
            <a:ext cx="1508606" cy="1508606"/>
          </a:xfrm>
          <a:prstGeom prst="rect">
            <a:avLst/>
          </a:prstGeom>
        </p:spPr>
      </p:pic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35" y="2145742"/>
            <a:ext cx="1671509" cy="1671509"/>
          </a:xfrm>
          <a:prstGeom prst="rect">
            <a:avLst/>
          </a:prstGeom>
        </p:spPr>
      </p:pic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61" y="2248517"/>
            <a:ext cx="1610316" cy="161031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3966463" y="1875435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412374" y="2020341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085389" y="3817251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492271" y="3920025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034444" y="460301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0235" y="1301125"/>
            <a:ext cx="279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04040"/>
                </a:solidFill>
              </a:rPr>
              <a:t>Отвлечение </a:t>
            </a:r>
            <a:r>
              <a:rPr lang="ru-RU" b="1" dirty="0" smtClean="0">
                <a:solidFill>
                  <a:srgbClr val="404040"/>
                </a:solidFill>
              </a:rPr>
              <a:t>внимания</a:t>
            </a:r>
            <a:r>
              <a:rPr lang="en-US" b="1" dirty="0" smtClean="0">
                <a:solidFill>
                  <a:srgbClr val="404040"/>
                </a:solidFill>
              </a:rPr>
              <a:t>.</a:t>
            </a:r>
            <a:endParaRPr lang="ru-RU" b="1" dirty="0">
              <a:solidFill>
                <a:srgbClr val="4040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7898" y="1266124"/>
            <a:ext cx="3887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</a:rPr>
              <a:t>Ф</a:t>
            </a:r>
            <a:r>
              <a:rPr lang="ru-RU" b="1" dirty="0" smtClean="0">
                <a:solidFill>
                  <a:srgbClr val="404040"/>
                </a:solidFill>
              </a:rPr>
              <a:t>акторы </a:t>
            </a:r>
            <a:r>
              <a:rPr lang="ru-RU" b="1" dirty="0">
                <a:solidFill>
                  <a:srgbClr val="404040"/>
                </a:solidFill>
              </a:rPr>
              <a:t>отвлечения от опасности: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м</a:t>
            </a:r>
            <a:r>
              <a:rPr lang="ru-RU" dirty="0" smtClean="0">
                <a:solidFill>
                  <a:srgbClr val="404040"/>
                </a:solidFill>
              </a:rPr>
              <a:t>узыка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04040"/>
                </a:solidFill>
              </a:rPr>
              <a:t>беседа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</a:rPr>
              <a:t>поздание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н</a:t>
            </a:r>
            <a:r>
              <a:rPr lang="ru-RU" dirty="0" smtClean="0">
                <a:solidFill>
                  <a:srgbClr val="404040"/>
                </a:solidFill>
              </a:rPr>
              <a:t>еумение </a:t>
            </a:r>
            <a:r>
              <a:rPr lang="ru-RU" dirty="0">
                <a:solidFill>
                  <a:srgbClr val="404040"/>
                </a:solidFill>
              </a:rPr>
              <a:t>переключать </a:t>
            </a:r>
            <a:r>
              <a:rPr lang="ru-RU" dirty="0" smtClean="0">
                <a:solidFill>
                  <a:srgbClr val="404040"/>
                </a:solidFill>
              </a:rPr>
              <a:t>внимание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</a:rPr>
              <a:t>щущение толпы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п</a:t>
            </a:r>
            <a:r>
              <a:rPr lang="ru-RU" dirty="0" smtClean="0">
                <a:solidFill>
                  <a:srgbClr val="404040"/>
                </a:solidFill>
              </a:rPr>
              <a:t>еревес </a:t>
            </a:r>
            <a:r>
              <a:rPr lang="ru-RU" dirty="0">
                <a:solidFill>
                  <a:srgbClr val="404040"/>
                </a:solidFill>
              </a:rPr>
              <a:t>мгновенных </a:t>
            </a:r>
            <a:r>
              <a:rPr lang="ru-RU" dirty="0" smtClean="0">
                <a:solidFill>
                  <a:srgbClr val="404040"/>
                </a:solidFill>
              </a:rPr>
              <a:t>выгод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н</a:t>
            </a:r>
            <a:r>
              <a:rPr lang="ru-RU" dirty="0" smtClean="0">
                <a:solidFill>
                  <a:srgbClr val="404040"/>
                </a:solidFill>
              </a:rPr>
              <a:t>едостаток знаний</a:t>
            </a:r>
            <a:r>
              <a:rPr lang="en-US" dirty="0" smtClean="0">
                <a:solidFill>
                  <a:srgbClr val="404040"/>
                </a:solidFill>
              </a:rPr>
              <a:t>.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7898" y="3659471"/>
            <a:ext cx="3589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</a:rPr>
              <a:t>Факторы привлечения внимания: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р</a:t>
            </a:r>
            <a:r>
              <a:rPr lang="ru-RU" dirty="0" smtClean="0">
                <a:solidFill>
                  <a:srgbClr val="404040"/>
                </a:solidFill>
              </a:rPr>
              <a:t>езкий звук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в</a:t>
            </a:r>
            <a:r>
              <a:rPr lang="ru-RU" dirty="0" smtClean="0">
                <a:solidFill>
                  <a:srgbClr val="404040"/>
                </a:solidFill>
              </a:rPr>
              <a:t>незапное обнаружение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я</a:t>
            </a:r>
            <a:r>
              <a:rPr lang="ru-RU" dirty="0" smtClean="0">
                <a:solidFill>
                  <a:srgbClr val="404040"/>
                </a:solidFill>
              </a:rPr>
              <a:t>ркая вспышка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</a:rPr>
              <a:t>жидание опасности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б</a:t>
            </a:r>
            <a:r>
              <a:rPr lang="ru-RU" dirty="0" smtClean="0">
                <a:solidFill>
                  <a:srgbClr val="404040"/>
                </a:solidFill>
              </a:rPr>
              <a:t>оль</a:t>
            </a:r>
            <a:r>
              <a:rPr lang="en-US" dirty="0" smtClean="0">
                <a:solidFill>
                  <a:srgbClr val="404040"/>
                </a:solidFill>
              </a:rPr>
              <a:t>.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22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8" y="1111973"/>
            <a:ext cx="4391025" cy="593407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5225561" y="3015460"/>
            <a:ext cx="6658368" cy="3665005"/>
            <a:chOff x="3083628" y="2307758"/>
            <a:chExt cx="8046248" cy="442894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083628" y="2307758"/>
              <a:ext cx="8046248" cy="4428944"/>
              <a:chOff x="3083628" y="2307758"/>
              <a:chExt cx="8046248" cy="4428944"/>
            </a:xfrm>
          </p:grpSpPr>
          <p:pic>
            <p:nvPicPr>
              <p:cNvPr id="57" name="Picture 4" descr="https://www.csog.net/wp-content/uploads/2019/10/Hand-with-fingers-curled-optimized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48" t="-1874" r="348" b="27735"/>
              <a:stretch/>
            </p:blipFill>
            <p:spPr bwMode="auto">
              <a:xfrm flipH="1">
                <a:off x="3083628" y="2307758"/>
                <a:ext cx="8046248" cy="442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Картинки по запросу телефо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75425">
                <a:off x="4839874" y="2492178"/>
                <a:ext cx="2362961" cy="4133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6"/>
            <a:srcRect t="3902"/>
            <a:stretch/>
          </p:blipFill>
          <p:spPr>
            <a:xfrm rot="21289284">
              <a:off x="5183970" y="2963863"/>
              <a:ext cx="1667707" cy="3294304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>
          <a:xfrm>
            <a:off x="838200" y="1818082"/>
            <a:ext cx="2726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евозможность полноценного осмотра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</a:t>
            </a:r>
            <a:r>
              <a:rPr lang="ru-RU" sz="1600" dirty="0" smtClean="0"/>
              <a:t>величение времени реагирования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</a:t>
            </a:r>
            <a:r>
              <a:rPr lang="ru-RU" sz="1600" dirty="0" smtClean="0"/>
              <a:t>влечение темой разговора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увод взгляда в момент ответа на звонок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486045" y="341041"/>
            <a:ext cx="3712029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" name="Picture 2" descr="https://cdn.pixabay.com/photo/2013/07/12/19/27/robe-154808_1280.png"/>
          <p:cNvPicPr>
            <a:picLocks noChangeAspect="1" noChangeArrowheads="1"/>
          </p:cNvPicPr>
          <p:nvPr/>
        </p:nvPicPr>
        <p:blipFill rotWithShape="1">
          <a:blip r:embed="rId7">
            <a:lum bright="-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8000" r="20279" b="62184"/>
          <a:stretch/>
        </p:blipFill>
        <p:spPr bwMode="auto">
          <a:xfrm>
            <a:off x="3793628" y="1560827"/>
            <a:ext cx="8532556" cy="5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17447" y="243649"/>
            <a:ext cx="1494266" cy="1066588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034444" y="460301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77383" y="5918132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46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444" y="527382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Алгоритм перехода проезжей части дороги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855" y="1700569"/>
            <a:ext cx="89397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/>
              <a:t>Стой! </a:t>
            </a:r>
            <a:r>
              <a:rPr lang="ru-RU" b="1" dirty="0" smtClean="0"/>
              <a:t>– осмотрись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Слушай! – </a:t>
            </a:r>
            <a:r>
              <a:rPr lang="ru-RU" b="1" dirty="0" smtClean="0"/>
              <a:t>если сразу не увидел автомобиль - это </a:t>
            </a:r>
            <a:r>
              <a:rPr lang="ru-RU" b="1" dirty="0"/>
              <a:t>не значит, что его нет! Иногда его можно </a:t>
            </a:r>
            <a:r>
              <a:rPr lang="ru-RU" b="1" dirty="0" smtClean="0"/>
              <a:t>услышать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Смотри! – прежде, чем начать переход дороги, посмотри несколько раз в разные стороны: налево – направо - налево 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Думай! – убедись в том, что все </a:t>
            </a:r>
            <a:r>
              <a:rPr lang="ru-RU" b="1" dirty="0" smtClean="0"/>
              <a:t>автомобили остановились </a:t>
            </a:r>
            <a:r>
              <a:rPr lang="ru-RU" b="1" dirty="0"/>
              <a:t>и опасности </a:t>
            </a:r>
            <a:r>
              <a:rPr lang="ru-RU" b="1" dirty="0" smtClean="0"/>
              <a:t>нет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Иди! – </a:t>
            </a:r>
            <a:r>
              <a:rPr lang="ru-RU" b="1" dirty="0"/>
              <a:t>не забывая смотреть по </a:t>
            </a:r>
            <a:r>
              <a:rPr lang="ru-RU" b="1" dirty="0" smtClean="0"/>
              <a:t>сторонам!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8561" y="5089502"/>
            <a:ext cx="1064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404040"/>
                </a:solidFill>
              </a:rPr>
              <a:t>Не один алгоритм не обеспечивает  абсолютной безопасности перехода проезжей части дороги, без анализа ситуации. </a:t>
            </a:r>
            <a:r>
              <a:rPr lang="ru-RU" i="1" dirty="0" smtClean="0">
                <a:solidFill>
                  <a:srgbClr val="404040"/>
                </a:solidFill>
              </a:rPr>
              <a:t>Единственная приемлемая ситуация  </a:t>
            </a:r>
            <a:r>
              <a:rPr lang="ru-RU" i="1" dirty="0">
                <a:solidFill>
                  <a:srgbClr val="404040"/>
                </a:solidFill>
              </a:rPr>
              <a:t>для безопасного выхода пешехода на проезжую </a:t>
            </a:r>
            <a:r>
              <a:rPr lang="ru-RU" i="1" dirty="0" smtClean="0">
                <a:solidFill>
                  <a:srgbClr val="404040"/>
                </a:solidFill>
              </a:rPr>
              <a:t>часть дороги </a:t>
            </a:r>
            <a:r>
              <a:rPr lang="ru-RU" i="1" dirty="0">
                <a:solidFill>
                  <a:srgbClr val="404040"/>
                </a:solidFill>
              </a:rPr>
              <a:t>- </a:t>
            </a:r>
            <a:r>
              <a:rPr lang="ru-RU" i="1" dirty="0" smtClean="0">
                <a:solidFill>
                  <a:srgbClr val="404040"/>
                </a:solidFill>
              </a:rPr>
              <a:t>полная </a:t>
            </a:r>
            <a:r>
              <a:rPr lang="ru-RU" i="1" dirty="0">
                <a:solidFill>
                  <a:srgbClr val="404040"/>
                </a:solidFill>
              </a:rPr>
              <a:t>остановка </a:t>
            </a:r>
            <a:r>
              <a:rPr lang="ru-RU" i="1" dirty="0" smtClean="0">
                <a:solidFill>
                  <a:srgbClr val="404040"/>
                </a:solidFill>
              </a:rPr>
              <a:t>всех </a:t>
            </a:r>
            <a:r>
              <a:rPr lang="ru-RU" i="1" dirty="0">
                <a:solidFill>
                  <a:srgbClr val="404040"/>
                </a:solidFill>
              </a:rPr>
              <a:t>транспортных средств.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561" y="1552463"/>
            <a:ext cx="9222377" cy="3435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6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2299009" y="527382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Подсказки детям: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108" y="1865042"/>
            <a:ext cx="108791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Выбирая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место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перехода проезжей части, ищи надземный или подземный пешеходный переход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Если их нет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ищи регулируемый или нерегулируемый пешеходный переход. Перейти проезжую часть в ином месте можно только если нет пешеходных переходов в зоне видимости. «Далеко» – это не оправдание!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При переходе дороги </a:t>
            </a:r>
            <a:r>
              <a:rPr lang="ru-RU" sz="2000" kern="0" dirty="0" smtClean="0">
                <a:solidFill>
                  <a:srgbClr val="404040"/>
                </a:solidFill>
              </a:rPr>
              <a:t>по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регулируемому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пешеходному переходу наиболее опасно в первую секунду разрешающего сигнала пешеходного светофора.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Не перелезай через ограждения проезжей части дороги.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Проверяй каждую</a:t>
            </a:r>
            <a:r>
              <a:rPr lang="ru-RU" sz="2000" kern="0" dirty="0" smtClean="0">
                <a:solidFill>
                  <a:srgbClr val="404040"/>
                </a:solidFill>
              </a:rPr>
              <a:t> полосу движения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 отдельности, автомобили должны остановиться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Занимай позицию при переходе проезжей части дороги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 которой тебя смогут обнаружить.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Используй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световозвращающие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элементы.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Иди по тротуару, не ходи по краю проезжей части</a:t>
            </a:r>
            <a:r>
              <a:rPr lang="ru-RU" sz="2000" kern="0" noProof="0" dirty="0">
                <a:solidFill>
                  <a:srgbClr val="404040"/>
                </a:solidFill>
              </a:rPr>
              <a:t> </a:t>
            </a:r>
            <a:r>
              <a:rPr lang="ru-RU" sz="2000" kern="0" noProof="0" dirty="0" smtClean="0">
                <a:solidFill>
                  <a:srgbClr val="404040"/>
                </a:solidFill>
              </a:rPr>
              <a:t>дороги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Дорога  – не место для игр.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Выходи на проезжую часть дороги только для перехода.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36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4444" y="484085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разговаривать с детьми о безопасности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7771" y="5970178"/>
            <a:ext cx="561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 </a:t>
            </a:r>
            <a:r>
              <a:rPr lang="ru-RU" i="1" dirty="0" smtClean="0">
                <a:solidFill>
                  <a:schemeClr val="bg1"/>
                </a:solidFill>
              </a:rPr>
              <a:t>цивилизованном </a:t>
            </a:r>
            <a:r>
              <a:rPr lang="ru-RU" i="1" dirty="0">
                <a:solidFill>
                  <a:schemeClr val="bg1"/>
                </a:solidFill>
              </a:rPr>
              <a:t>обществе человек не чувствует угрозы своей жизни!</a:t>
            </a:r>
          </a:p>
          <a:p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992" y="4189045"/>
            <a:ext cx="11039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04040"/>
                </a:solidFill>
              </a:rPr>
              <a:t>Проблемы при организации занятий: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04040"/>
                </a:solidFill>
              </a:rPr>
              <a:t>Использование </a:t>
            </a:r>
            <a:r>
              <a:rPr lang="ru-RU" dirty="0">
                <a:solidFill>
                  <a:srgbClr val="404040"/>
                </a:solidFill>
              </a:rPr>
              <a:t>устаревших методик </a:t>
            </a:r>
            <a:r>
              <a:rPr lang="ru-RU" dirty="0" smtClean="0">
                <a:solidFill>
                  <a:srgbClr val="404040"/>
                </a:solidFill>
              </a:rPr>
              <a:t>обучения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Отсутствие современных, наглядных и методически грамотных разработок по </a:t>
            </a:r>
            <a:r>
              <a:rPr lang="ru-RU" dirty="0" smtClean="0">
                <a:solidFill>
                  <a:srgbClr val="404040"/>
                </a:solidFill>
              </a:rPr>
              <a:t>БДД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Отсутствие площадей для </a:t>
            </a:r>
            <a:r>
              <a:rPr lang="ru-RU" dirty="0" smtClean="0">
                <a:solidFill>
                  <a:srgbClr val="404040"/>
                </a:solidFill>
              </a:rPr>
              <a:t>проведения масштабных </a:t>
            </a:r>
            <a:r>
              <a:rPr lang="ru-RU" dirty="0">
                <a:solidFill>
                  <a:srgbClr val="404040"/>
                </a:solidFill>
              </a:rPr>
              <a:t>тематических </a:t>
            </a:r>
            <a:r>
              <a:rPr lang="ru-RU" dirty="0" smtClean="0">
                <a:solidFill>
                  <a:srgbClr val="404040"/>
                </a:solidFill>
              </a:rPr>
              <a:t>занятий</a:t>
            </a:r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</a:rPr>
              <a:t>Формальное </a:t>
            </a:r>
            <a:r>
              <a:rPr lang="ru-RU" dirty="0" smtClean="0">
                <a:solidFill>
                  <a:srgbClr val="404040"/>
                </a:solidFill>
              </a:rPr>
              <a:t>отношение</a:t>
            </a:r>
            <a:r>
              <a:rPr lang="en-US" dirty="0" smtClean="0">
                <a:solidFill>
                  <a:srgbClr val="404040"/>
                </a:solidFill>
              </a:rPr>
              <a:t>.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458" y="1592518"/>
            <a:ext cx="1135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04040"/>
                </a:solidFill>
              </a:rPr>
              <a:t>Наша общая ц</a:t>
            </a:r>
            <a:r>
              <a:rPr lang="ru-RU" sz="2800" b="1" dirty="0" smtClean="0">
                <a:solidFill>
                  <a:srgbClr val="404040"/>
                </a:solidFill>
              </a:rPr>
              <a:t>ель </a:t>
            </a:r>
            <a:r>
              <a:rPr lang="en-US" sz="2800" b="1" dirty="0" smtClean="0">
                <a:solidFill>
                  <a:srgbClr val="404040"/>
                </a:solidFill>
              </a:rPr>
              <a:t>–</a:t>
            </a:r>
            <a:r>
              <a:rPr lang="ru-RU" sz="2800" b="1" dirty="0" smtClean="0">
                <a:solidFill>
                  <a:srgbClr val="404040"/>
                </a:solidFill>
              </a:rPr>
              <a:t> </a:t>
            </a:r>
            <a:r>
              <a:rPr lang="ru-RU" sz="2800" dirty="0" smtClean="0">
                <a:solidFill>
                  <a:srgbClr val="404040"/>
                </a:solidFill>
              </a:rPr>
              <a:t>снизить </a:t>
            </a:r>
            <a:r>
              <a:rPr lang="ru-RU" sz="2800" dirty="0">
                <a:solidFill>
                  <a:srgbClr val="404040"/>
                </a:solidFill>
              </a:rPr>
              <a:t>риск вероятности ДТП с участием </a:t>
            </a:r>
            <a:r>
              <a:rPr lang="ru-RU" sz="2800" dirty="0" smtClean="0">
                <a:solidFill>
                  <a:srgbClr val="404040"/>
                </a:solidFill>
              </a:rPr>
              <a:t>детей. </a:t>
            </a:r>
            <a:endParaRPr lang="ru-RU" sz="2800" dirty="0">
              <a:solidFill>
                <a:srgbClr val="4040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458" y="2184526"/>
            <a:ext cx="11562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  <a:endParaRPr lang="ru-RU" b="1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Принять Все возможные меры для уменьшения риска здоровья 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ребенку</a:t>
            </a:r>
            <a:r>
              <a:rPr lang="en-US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Передать детям экспертные знания в </a:t>
            </a: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области 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безопасности </a:t>
            </a: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орожного движения</a:t>
            </a:r>
            <a:r>
              <a:rPr lang="en-US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Получить инструмент для вовлечения 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детей </a:t>
            </a: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процесс изучения и соблюдения 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правил </a:t>
            </a: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орожного движения</a:t>
            </a:r>
            <a:r>
              <a:rPr lang="en-US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Сформировать 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понимание необходимости непрерывного контроля </a:t>
            </a: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рисков, возводя эту установку в 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тренд</a:t>
            </a:r>
            <a:r>
              <a:rPr lang="en-US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Найти верные установки для формирования верных поведенческих 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алгоритмов</a:t>
            </a:r>
            <a:r>
              <a:rPr lang="en-US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dirty="0" smtClean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детей на дороге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77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383562" y="202412"/>
            <a:ext cx="1494266" cy="1066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199" y="355419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Конкурс детского рисунка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s://xn--80ajjine0d.xn--p1ai/sites/default/files/works/konkurs/tmp8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3" y="1273854"/>
            <a:ext cx="3055027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xn--80ajjine0d.xn--p1ai/sites/default/files/works/konkurs/img_6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1269000"/>
            <a:ext cx="2879999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oguvr.68edu.ru/foto_novosti/Itogi_DGD_2019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3" y="3679008"/>
            <a:ext cx="3076179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heg-school1.edu.tomsk.ru/wp-content/uploads/2015/11/IMG_20151119_0859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79008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hta-school.ucoz.com/js/530779782-1030x6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0" y="1274775"/>
            <a:ext cx="3288358" cy="2135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388792/79fcbd2c-c696-4672-bf5e-3c428a7b880b/s1200?webp=fals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/>
          <a:stretch/>
        </p:blipFill>
        <p:spPr bwMode="auto">
          <a:xfrm>
            <a:off x="7936370" y="3713584"/>
            <a:ext cx="3300394" cy="2125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62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288" y="403919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Соотношение моделирования и знаний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684208" y="4857135"/>
            <a:ext cx="875674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ый треугольник 5"/>
          <p:cNvSpPr/>
          <p:nvPr/>
        </p:nvSpPr>
        <p:spPr>
          <a:xfrm flipH="1">
            <a:off x="1799501" y="1649245"/>
            <a:ext cx="8682656" cy="3175819"/>
          </a:xfrm>
          <a:prstGeom prst="rtTriangle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401526">
            <a:off x="7520611" y="2312232"/>
            <a:ext cx="285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Информационная нагрузка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151829">
            <a:off x="1789416" y="2119141"/>
            <a:ext cx="180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Моделирование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57662" y="968609"/>
            <a:ext cx="0" cy="451300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9000" y="4672469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Возраст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4036" y="4857135"/>
            <a:ext cx="129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 – 13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5621" y="4857135"/>
            <a:ext cx="172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 лет и старше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541591" y="893961"/>
            <a:ext cx="0" cy="451300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4497" y="4857135"/>
            <a:ext cx="10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 – 8 лет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383562" y="202412"/>
            <a:ext cx="1494266" cy="1066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939" r="476"/>
          <a:stretch/>
        </p:blipFill>
        <p:spPr>
          <a:xfrm>
            <a:off x="330579" y="1345720"/>
            <a:ext cx="11565247" cy="479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2382" y="373210"/>
            <a:ext cx="1005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Эксперименты для начальных классов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построенной части инфраструктуры проводим три наглядных эксперимента, результатами которых станет знакомство с основным алгоритмом действий пешехода при переходе проезжей части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дороги.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алгоритм: Стой – Слушай – Смотри – Думай – Иди!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584" y="1669431"/>
            <a:ext cx="1152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04040"/>
                </a:solidFill>
              </a:rPr>
              <a:t>Эксперимент №1 «Время реакции и реагирования</a:t>
            </a:r>
            <a:r>
              <a:rPr lang="ru-RU" sz="2000" b="1" dirty="0" smtClean="0">
                <a:solidFill>
                  <a:srgbClr val="404040"/>
                </a:solidFill>
              </a:rPr>
              <a:t>»</a:t>
            </a:r>
            <a:r>
              <a:rPr lang="en-US" sz="2000" b="1" dirty="0" smtClean="0">
                <a:solidFill>
                  <a:srgbClr val="404040"/>
                </a:solidFill>
              </a:rPr>
              <a:t>.</a:t>
            </a:r>
            <a:endParaRPr lang="ru-RU" sz="2000" b="1" dirty="0">
              <a:solidFill>
                <a:srgbClr val="404040"/>
              </a:solidFill>
            </a:endParaRPr>
          </a:p>
          <a:p>
            <a:r>
              <a:rPr lang="ru-RU" sz="1400" dirty="0" smtClean="0">
                <a:solidFill>
                  <a:srgbClr val="404040"/>
                </a:solidFill>
              </a:rPr>
              <a:t>Просим </a:t>
            </a:r>
            <a:r>
              <a:rPr lang="ru-RU" sz="1400" dirty="0">
                <a:solidFill>
                  <a:srgbClr val="404040"/>
                </a:solidFill>
              </a:rPr>
              <a:t>одного из участников двумя пальцами одной руки поймать </a:t>
            </a:r>
            <a:r>
              <a:rPr lang="ru-RU" sz="1400" dirty="0" smtClean="0">
                <a:solidFill>
                  <a:srgbClr val="404040"/>
                </a:solidFill>
              </a:rPr>
              <a:t>ручку.  </a:t>
            </a:r>
            <a:r>
              <a:rPr lang="ru-RU" sz="1400" dirty="0">
                <a:solidFill>
                  <a:srgbClr val="404040"/>
                </a:solidFill>
              </a:rPr>
              <a:t>Преподаватель выпускает </a:t>
            </a:r>
            <a:r>
              <a:rPr lang="ru-RU" sz="1400" dirty="0" smtClean="0">
                <a:solidFill>
                  <a:srgbClr val="404040"/>
                </a:solidFill>
              </a:rPr>
              <a:t>ручку </a:t>
            </a:r>
            <a:r>
              <a:rPr lang="ru-RU" sz="1400" dirty="0">
                <a:solidFill>
                  <a:srgbClr val="404040"/>
                </a:solidFill>
              </a:rPr>
              <a:t>– ребенок ловит. Задача – как можно быстрее перехватить падающую </a:t>
            </a:r>
            <a:r>
              <a:rPr lang="ru-RU" sz="1400" dirty="0" smtClean="0">
                <a:solidFill>
                  <a:srgbClr val="404040"/>
                </a:solidFill>
              </a:rPr>
              <a:t>ручку.</a:t>
            </a: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318" y="2368059"/>
            <a:ext cx="1152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</a:rPr>
              <a:t>Просим </a:t>
            </a:r>
            <a:r>
              <a:rPr lang="ru-RU" sz="1400" dirty="0">
                <a:solidFill>
                  <a:srgbClr val="404040"/>
                </a:solidFill>
              </a:rPr>
              <a:t>второго </a:t>
            </a:r>
            <a:r>
              <a:rPr lang="ru-RU" sz="1400" dirty="0" smtClean="0">
                <a:solidFill>
                  <a:srgbClr val="404040"/>
                </a:solidFill>
              </a:rPr>
              <a:t>ребенка </a:t>
            </a:r>
            <a:r>
              <a:rPr lang="ru-RU" sz="1400" dirty="0">
                <a:solidFill>
                  <a:srgbClr val="404040"/>
                </a:solidFill>
              </a:rPr>
              <a:t>отвлекать первого, от процесса. </a:t>
            </a:r>
            <a:r>
              <a:rPr lang="ru-RU" sz="1400" dirty="0" smtClean="0">
                <a:solidFill>
                  <a:srgbClr val="404040"/>
                </a:solidFill>
              </a:rPr>
              <a:t>Его задача в момент начала падения ручки демонстрировать </a:t>
            </a:r>
            <a:r>
              <a:rPr lang="ru-RU" sz="1400" dirty="0">
                <a:solidFill>
                  <a:srgbClr val="404040"/>
                </a:solidFill>
              </a:rPr>
              <a:t>первому </a:t>
            </a:r>
            <a:r>
              <a:rPr lang="ru-RU" sz="1400" dirty="0" smtClean="0">
                <a:solidFill>
                  <a:srgbClr val="404040"/>
                </a:solidFill>
              </a:rPr>
              <a:t>ребенку разноцветные машинки. Первый </a:t>
            </a:r>
            <a:r>
              <a:rPr lang="ru-RU" sz="1400" dirty="0">
                <a:solidFill>
                  <a:srgbClr val="404040"/>
                </a:solidFill>
              </a:rPr>
              <a:t>участник обязательно должен </a:t>
            </a:r>
            <a:r>
              <a:rPr lang="ru-RU" sz="1400" dirty="0" smtClean="0">
                <a:solidFill>
                  <a:srgbClr val="404040"/>
                </a:solidFill>
              </a:rPr>
              <a:t>называть их цвета.</a:t>
            </a: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074" y="2676581"/>
            <a:ext cx="116072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Эксперимент №2 «Слышу – Вижу» </a:t>
            </a:r>
          </a:p>
          <a:p>
            <a:r>
              <a:rPr lang="ru-RU" sz="2000" b="1" dirty="0">
                <a:solidFill>
                  <a:srgbClr val="404040"/>
                </a:solidFill>
              </a:rPr>
              <a:t>Эксперимент </a:t>
            </a:r>
            <a:r>
              <a:rPr lang="ru-RU" sz="2000" b="1" dirty="0" smtClean="0">
                <a:solidFill>
                  <a:srgbClr val="404040"/>
                </a:solidFill>
              </a:rPr>
              <a:t>№2 «</a:t>
            </a:r>
            <a:r>
              <a:rPr lang="ru-RU" sz="2000" b="1" dirty="0" smtClean="0"/>
              <a:t>Слышу </a:t>
            </a:r>
            <a:r>
              <a:rPr lang="ru-RU" sz="2000" b="1" dirty="0"/>
              <a:t>– </a:t>
            </a:r>
            <a:r>
              <a:rPr lang="ru-RU" sz="2000" b="1" dirty="0" smtClean="0"/>
              <a:t>Вижу</a:t>
            </a:r>
            <a:r>
              <a:rPr lang="ru-RU" sz="2000" b="1" dirty="0" smtClean="0">
                <a:solidFill>
                  <a:srgbClr val="404040"/>
                </a:solidFill>
              </a:rPr>
              <a:t>»</a:t>
            </a:r>
            <a:r>
              <a:rPr lang="en-US" sz="2000" b="1" dirty="0" smtClean="0">
                <a:solidFill>
                  <a:srgbClr val="404040"/>
                </a:solidFill>
              </a:rPr>
              <a:t>.</a:t>
            </a:r>
            <a:endParaRPr lang="ru-RU" sz="2000" dirty="0" smtClean="0">
              <a:solidFill>
                <a:srgbClr val="404040"/>
              </a:solidFill>
            </a:endParaRPr>
          </a:p>
          <a:p>
            <a:r>
              <a:rPr lang="ru-RU" sz="1400" dirty="0" smtClean="0">
                <a:solidFill>
                  <a:srgbClr val="404040"/>
                </a:solidFill>
              </a:rPr>
              <a:t>Определение </a:t>
            </a:r>
            <a:r>
              <a:rPr lang="ru-RU" sz="1400" dirty="0">
                <a:solidFill>
                  <a:srgbClr val="404040"/>
                </a:solidFill>
              </a:rPr>
              <a:t>направления опасности по звуку и степени его угрозы. Раздаем карточки с изображением </a:t>
            </a:r>
            <a:r>
              <a:rPr lang="ru-RU" sz="1400" dirty="0" smtClean="0">
                <a:solidFill>
                  <a:srgbClr val="404040"/>
                </a:solidFill>
              </a:rPr>
              <a:t>различного транспорта (легковой, грузовой автомобиль, мотоцикл, трамвай, гужевая повозка, трактор, самолет, поезд) восьми другим </a:t>
            </a:r>
            <a:r>
              <a:rPr lang="ru-RU" sz="1400" dirty="0">
                <a:solidFill>
                  <a:srgbClr val="404040"/>
                </a:solidFill>
              </a:rPr>
              <a:t>участникам. Делим их на две группы. Расставляем группу в шеренгу с двух сторон. Даем задачу участникам с карточками, находящихся с разных сторон (направлений) проезжей части </a:t>
            </a:r>
            <a:r>
              <a:rPr lang="ru-RU" sz="1400" dirty="0"/>
              <a:t>изобразить звуки, </a:t>
            </a:r>
            <a:r>
              <a:rPr lang="ru-RU" sz="1400" dirty="0" smtClean="0"/>
              <a:t>издаваемы транспортом изображенным </a:t>
            </a:r>
            <a:r>
              <a:rPr lang="ru-RU" sz="1400" dirty="0"/>
              <a:t>на карточках. Затем демонстрировать </a:t>
            </a:r>
            <a:r>
              <a:rPr lang="ru-RU" sz="1400" dirty="0" smtClean="0"/>
              <a:t>карточки, поднимая </a:t>
            </a:r>
            <a:r>
              <a:rPr lang="ru-RU" sz="1400" dirty="0"/>
              <a:t>их </a:t>
            </a:r>
            <a:r>
              <a:rPr lang="ru-RU" sz="1400" dirty="0" smtClean="0"/>
              <a:t>вверх</a:t>
            </a:r>
            <a:r>
              <a:rPr lang="en-US" sz="1400" dirty="0" smtClean="0"/>
              <a:t>.</a:t>
            </a:r>
            <a:r>
              <a:rPr lang="ru-RU" sz="1400" dirty="0" smtClean="0"/>
              <a:t>дача </a:t>
            </a:r>
            <a:r>
              <a:rPr lang="ru-RU" sz="1400" dirty="0"/>
              <a:t>первого участника. </a:t>
            </a:r>
            <a:r>
              <a:rPr lang="ru-RU" sz="1400" dirty="0" smtClean="0"/>
              <a:t>Определить, какое </a:t>
            </a:r>
            <a:r>
              <a:rPr lang="ru-RU" sz="1400" dirty="0"/>
              <a:t>именно </a:t>
            </a:r>
            <a:r>
              <a:rPr lang="ru-RU" sz="1400" dirty="0" smtClean="0"/>
              <a:t>транспортное средство </a:t>
            </a:r>
            <a:r>
              <a:rPr lang="ru-RU" sz="1400" dirty="0"/>
              <a:t>имитирует другой участник.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9773" y="4286649"/>
            <a:ext cx="11694369" cy="180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04040"/>
                </a:solidFill>
              </a:rPr>
              <a:t>Эксперимент </a:t>
            </a:r>
            <a:r>
              <a:rPr lang="ru-RU" sz="2000" b="1" dirty="0" smtClean="0">
                <a:solidFill>
                  <a:srgbClr val="404040"/>
                </a:solidFill>
              </a:rPr>
              <a:t>№3 </a:t>
            </a:r>
            <a:r>
              <a:rPr lang="ru-RU" sz="2000" b="1" dirty="0">
                <a:solidFill>
                  <a:srgbClr val="404040"/>
                </a:solidFill>
              </a:rPr>
              <a:t>«Ограничение обзора и отвлекающие </a:t>
            </a:r>
            <a:r>
              <a:rPr lang="ru-RU" sz="2000" b="1" dirty="0" smtClean="0">
                <a:solidFill>
                  <a:srgbClr val="404040"/>
                </a:solidFill>
              </a:rPr>
              <a:t>факторы»</a:t>
            </a:r>
            <a:r>
              <a:rPr lang="en-US" sz="2000" b="1" dirty="0" smtClean="0">
                <a:solidFill>
                  <a:srgbClr val="404040"/>
                </a:solidFill>
              </a:rPr>
              <a:t>.</a:t>
            </a:r>
            <a:endParaRPr lang="ru-RU" sz="2000" b="1" dirty="0">
              <a:solidFill>
                <a:srgbClr val="40404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04040"/>
                </a:solidFill>
              </a:rPr>
              <a:t>Механика аналогична эксперименту №2. Но усложняем задачу. Просим первого участника </a:t>
            </a:r>
            <a:r>
              <a:rPr lang="ru-RU" sz="1400" dirty="0" smtClean="0">
                <a:solidFill>
                  <a:srgbClr val="404040"/>
                </a:solidFill>
              </a:rPr>
              <a:t>одеть </a:t>
            </a:r>
            <a:r>
              <a:rPr lang="ru-RU" sz="1400" dirty="0">
                <a:solidFill>
                  <a:srgbClr val="404040"/>
                </a:solidFill>
              </a:rPr>
              <a:t>маску для плавания и наушники, ограничивающие доступ звука. Остальные участники меняются карточками.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04040"/>
                </a:solidFill>
              </a:rPr>
              <a:t>На небольшом отдалении ведущий №2 берет в руки светофор. Не принимая участия в процессе, он находится на заднем плане, стараясь не привлекать внимания. Задача ведущего №1 – максимально вовлечь участников в процесс и отвлечь от ведущего №2.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04040"/>
                </a:solidFill>
              </a:rPr>
              <a:t>По окончании демонстрации карточек ведущий №1 обращает внимание на ведущего № 2. Поясняя опасность ограничения внимания, обращает внимание «светофор то, мы и не заметили!!»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30039" y="278932"/>
            <a:ext cx="1494266" cy="1066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62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807" y="1683792"/>
            <a:ext cx="1109409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kern="0" dirty="0">
                <a:solidFill>
                  <a:srgbClr val="404040"/>
                </a:solidFill>
              </a:rPr>
              <a:t>Эксперимент №1 «Баланс - </a:t>
            </a:r>
            <a:r>
              <a:rPr lang="ru-RU" sz="2000" b="1" kern="0" dirty="0" smtClean="0">
                <a:solidFill>
                  <a:srgbClr val="404040"/>
                </a:solidFill>
              </a:rPr>
              <a:t>борд».</a:t>
            </a:r>
            <a:endParaRPr lang="ru-RU" sz="2000" b="1" kern="0" dirty="0">
              <a:solidFill>
                <a:srgbClr val="404040"/>
              </a:solidFill>
            </a:endParaRPr>
          </a:p>
          <a:p>
            <a:pPr>
              <a:defRPr/>
            </a:pPr>
            <a:r>
              <a:rPr lang="ru-RU" sz="1400" kern="0" dirty="0" smtClean="0">
                <a:solidFill>
                  <a:srgbClr val="404040"/>
                </a:solidFill>
              </a:rPr>
              <a:t>Баланс </a:t>
            </a:r>
            <a:r>
              <a:rPr lang="ru-RU" sz="1400" kern="0" dirty="0">
                <a:solidFill>
                  <a:srgbClr val="404040"/>
                </a:solidFill>
              </a:rPr>
              <a:t>борд (англ. balance board) </a:t>
            </a:r>
            <a:r>
              <a:rPr lang="ru-RU" sz="1400" dirty="0">
                <a:solidFill>
                  <a:srgbClr val="404040"/>
                </a:solidFill>
              </a:rPr>
              <a:t>— тренажер, предназначенный для развития координации движений и умения поддерживать баланс тела на неустойчивой поверхности. Ключевое сообщение: «Нельзя хорошо делать два дела одновременно.  А на дороге это – просто опасно». Просим ребенка встать на тренажер и удерживать баланс. Даем в руки мобильный телефон и просим найти двенадцатый контакт в списке. Человек не может эффективно и одновременно решать несколько задач с подключением к ним внимания. Реакционные возможности сильно снижаются.</a:t>
            </a:r>
          </a:p>
          <a:p>
            <a:pPr>
              <a:defRPr/>
            </a:pPr>
            <a:r>
              <a:rPr lang="ru-RU" sz="2000" b="1" kern="0" dirty="0">
                <a:solidFill>
                  <a:srgbClr val="404040"/>
                </a:solidFill>
              </a:rPr>
              <a:t>Эксперимент №2 «Внимание! А</a:t>
            </a:r>
            <a:r>
              <a:rPr lang="ru-RU" sz="2000" b="1" kern="0" dirty="0" smtClean="0">
                <a:solidFill>
                  <a:srgbClr val="404040"/>
                </a:solidFill>
              </a:rPr>
              <a:t>втомобиль».</a:t>
            </a:r>
            <a:endParaRPr lang="ru-RU" sz="2000" b="1" kern="0" dirty="0">
              <a:solidFill>
                <a:srgbClr val="404040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404040"/>
                </a:solidFill>
              </a:rPr>
              <a:t>Для эксперимента нам потребуются карточки с изображением разноцветных человечков и автомобилей, а также знака «Пешеходный переход». Просим детей выстроиться в колонну и приготовить мобильные телефоны. </a:t>
            </a:r>
          </a:p>
          <a:p>
            <a:pPr>
              <a:defRPr/>
            </a:pPr>
            <a:r>
              <a:rPr lang="ru-RU" sz="1400" dirty="0">
                <a:solidFill>
                  <a:srgbClr val="404040"/>
                </a:solidFill>
              </a:rPr>
              <a:t>Ведущий начинает демонстрировать детям карточки с разными изображениями. И просит называть их вслух. После появления карточки со знаком пешеходного перехода задача участников запоминать порядок появления автомобилей по цвету. Не называя их вслух. Одновременно с этим посчитать количество контактов телефоне начинающихся с буквы «Б». Затем участники должны представить свои наблюдения и сравнить с реальностью.</a:t>
            </a:r>
          </a:p>
          <a:p>
            <a:pPr>
              <a:defRPr/>
            </a:pPr>
            <a:r>
              <a:rPr lang="ru-RU" sz="2000" b="1" kern="0" dirty="0">
                <a:solidFill>
                  <a:srgbClr val="404040"/>
                </a:solidFill>
              </a:rPr>
              <a:t>Эксперимент №3 «Параллельные прямые</a:t>
            </a:r>
            <a:r>
              <a:rPr lang="ru-RU" sz="2000" b="1" kern="0" dirty="0" smtClean="0">
                <a:solidFill>
                  <a:srgbClr val="404040"/>
                </a:solidFill>
              </a:rPr>
              <a:t>».</a:t>
            </a:r>
            <a:endParaRPr lang="ru-RU" sz="2000" b="1" kern="0" dirty="0">
              <a:solidFill>
                <a:srgbClr val="404040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404040"/>
                </a:solidFill>
              </a:rPr>
              <a:t>Для эксперимента потребуются две чертежные линейки (длинна 2 метра), </a:t>
            </a:r>
            <a:r>
              <a:rPr lang="ru-RU" sz="1400" dirty="0" smtClean="0">
                <a:solidFill>
                  <a:srgbClr val="404040"/>
                </a:solidFill>
              </a:rPr>
              <a:t>пинг-понговый </a:t>
            </a:r>
            <a:r>
              <a:rPr lang="ru-RU" sz="1400" dirty="0">
                <a:solidFill>
                  <a:srgbClr val="404040"/>
                </a:solidFill>
              </a:rPr>
              <a:t>шарик и стакан. Два ребенка должны управлять шариком при помощи баланса. Их задача поместить шарик в стакан. Эксперимент начинается на уровне груди. Задача участников не только опустить элементы ближе к полу, но и попасть в стакан. Остальные участники (по одному) задают им вопросы из таблицы умножения. Тем самым отвлекая внимание.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30039" y="278932"/>
            <a:ext cx="1494266" cy="10665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2118" y="396727"/>
            <a:ext cx="9413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сперименты для средних классов</a:t>
            </a: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Три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наглядных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эксперимента</a:t>
            </a: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демонстрирующих </a:t>
            </a:r>
            <a:endParaRPr lang="en-US" sz="24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опасность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отвлечения внимания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3361" y="6100103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96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93795B3-341B-2F4D-946B-63CFF01E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" y="3050769"/>
            <a:ext cx="12192000" cy="663573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30039" y="278932"/>
            <a:ext cx="1494266" cy="1066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52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299467" y="288231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Привлечение внимания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99467" y="3648358"/>
            <a:ext cx="4926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Внимание –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это сосредоточенность сознания и его направленность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на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что-либо, имеющее значение для человека.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869" y="2454811"/>
            <a:ext cx="24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БУДЬ ВНИМАТЕЛЬНЕЕ!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50919" y="1717061"/>
            <a:ext cx="2823587" cy="1764665"/>
          </a:xfrm>
          <a:prstGeom prst="wedgeEllipse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Картинки по запросу контур головы 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7" y="3659884"/>
            <a:ext cx="1778263" cy="17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igma.info/upload/iblock/e5d/e5df2d98de98e4b3209d8d01b611984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" b="19295"/>
          <a:stretch/>
        </p:blipFill>
        <p:spPr bwMode="auto">
          <a:xfrm>
            <a:off x="7029114" y="2599394"/>
            <a:ext cx="4960724" cy="31313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Овальная выноска 24"/>
          <p:cNvSpPr/>
          <p:nvPr/>
        </p:nvSpPr>
        <p:spPr>
          <a:xfrm flipH="1">
            <a:off x="8756630" y="1144808"/>
            <a:ext cx="2823587" cy="176466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14358" y="1509432"/>
            <a:ext cx="318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хотят?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делать?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Почему требуют?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9467" y="913975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Ожидание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реальность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40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078" y="296507"/>
            <a:ext cx="10515600" cy="66357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Смотрю или наблюдаю?</a:t>
            </a:r>
          </a:p>
        </p:txBody>
      </p:sp>
      <p:pic>
        <p:nvPicPr>
          <p:cNvPr id="3" name="Picture 2" descr="Картинки по запросу толп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3"/>
          <a:stretch/>
        </p:blipFill>
        <p:spPr bwMode="auto">
          <a:xfrm>
            <a:off x="494834" y="1432056"/>
            <a:ext cx="8636103" cy="488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0937" y="3535092"/>
            <a:ext cx="2886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поиска: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онимание необходимости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редмет поиска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ремя поиска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актика и стратегия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выводы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8196" name="Picture 4" descr="https://img2.freepng.ru/20171217/6ce/binocular-png-5a371ada50c7c8.9081522215135607943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12" y="1637790"/>
            <a:ext cx="2927713" cy="16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76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509" y="241916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Конструкция внимания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3745" y="2887323"/>
            <a:ext cx="248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</a:t>
            </a:r>
            <a:r>
              <a:rPr lang="ru-RU" dirty="0" smtClean="0"/>
              <a:t>рение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слух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осязание</a:t>
            </a:r>
            <a:r>
              <a:rPr lang="en-US" dirty="0"/>
              <a:t>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038399" y="1726504"/>
            <a:ext cx="2281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знания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воображение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рогнозирование.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65666" y="2685407"/>
            <a:ext cx="299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ценка </a:t>
            </a:r>
            <a:r>
              <a:rPr lang="ru-RU" dirty="0"/>
              <a:t>вероятности и </a:t>
            </a:r>
            <a:r>
              <a:rPr lang="ru-RU" dirty="0" smtClean="0"/>
              <a:t>риска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ланирование действия</a:t>
            </a:r>
            <a:r>
              <a:rPr lang="en-US" dirty="0" smtClean="0"/>
              <a:t>;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ыгода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69738" y="4187714"/>
            <a:ext cx="3083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</a:t>
            </a:r>
            <a:r>
              <a:rPr lang="ru-RU" dirty="0" smtClean="0"/>
              <a:t>а – выбор момента</a:t>
            </a:r>
            <a:r>
              <a:rPr lang="en-US" dirty="0" smtClean="0"/>
              <a:t>;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ет – возврат к сбору</a:t>
            </a:r>
            <a:r>
              <a:rPr lang="en-US" dirty="0" smtClean="0"/>
              <a:t> </a:t>
            </a:r>
            <a:r>
              <a:rPr lang="ru-RU" dirty="0" smtClean="0"/>
              <a:t>информации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7093745" y="5172804"/>
            <a:ext cx="1638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той!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ди!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</a:t>
            </a:r>
            <a:r>
              <a:rPr lang="ru-RU" dirty="0" smtClean="0"/>
              <a:t>еги</a:t>
            </a:r>
            <a:r>
              <a:rPr lang="ru-RU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ернись</a:t>
            </a:r>
            <a:r>
              <a:rPr lang="en-US" dirty="0" smtClean="0"/>
              <a:t>.</a:t>
            </a:r>
            <a:r>
              <a:rPr lang="ru-RU" dirty="0" smtClean="0">
                <a:solidFill>
                  <a:schemeClr val="bg2"/>
                </a:solidFill>
              </a:rPr>
              <a:t>!</a:t>
            </a:r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1055502" y="1477554"/>
            <a:ext cx="2960867" cy="1147265"/>
            <a:chOff x="452164" y="226944"/>
            <a:chExt cx="2960867" cy="1147265"/>
          </a:xfrm>
        </p:grpSpPr>
        <p:grpSp>
          <p:nvGrpSpPr>
            <p:cNvPr id="20" name="Группа 19"/>
            <p:cNvGrpSpPr/>
            <p:nvPr/>
          </p:nvGrpSpPr>
          <p:grpSpPr>
            <a:xfrm flipH="1">
              <a:off x="452164" y="226944"/>
              <a:ext cx="2960867" cy="1147265"/>
              <a:chOff x="5394853" y="1479568"/>
              <a:chExt cx="3034609" cy="1183162"/>
            </a:xfrm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5394853" y="1805474"/>
                <a:ext cx="2780524" cy="545840"/>
              </a:xfrm>
              <a:prstGeom prst="roundRect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62000">
                    <a:schemeClr val="accent1">
                      <a:lumMod val="45000"/>
                      <a:lumOff val="55000"/>
                    </a:schemeClr>
                  </a:gs>
                  <a:gs pos="8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7246300" y="1479568"/>
                <a:ext cx="1183162" cy="1183162"/>
              </a:xfrm>
              <a:prstGeom prst="ellipse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356773" y="1597286"/>
                <a:ext cx="962215" cy="9622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5603285" y="1868566"/>
                <a:ext cx="2826177" cy="4196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7443844" y="1685007"/>
                <a:ext cx="786770" cy="78677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 smtClean="0"/>
                  <a:t>0</a:t>
                </a:r>
                <a:endParaRPr lang="ru-RU" sz="44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41264" y="682462"/>
              <a:ext cx="1710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Оценка необходимости</a:t>
              </a:r>
              <a:endParaRPr lang="ru-RU" sz="1100" b="1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070264" y="2668214"/>
            <a:ext cx="2960867" cy="1147265"/>
            <a:chOff x="452164" y="1470949"/>
            <a:chExt cx="2960867" cy="1147265"/>
          </a:xfrm>
        </p:grpSpPr>
        <p:grpSp>
          <p:nvGrpSpPr>
            <p:cNvPr id="27" name="Группа 26"/>
            <p:cNvGrpSpPr/>
            <p:nvPr/>
          </p:nvGrpSpPr>
          <p:grpSpPr>
            <a:xfrm flipH="1">
              <a:off x="452164" y="1470949"/>
              <a:ext cx="2960867" cy="1147265"/>
              <a:chOff x="5394853" y="1479568"/>
              <a:chExt cx="3034609" cy="1183162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394853" y="1805474"/>
                <a:ext cx="2780524" cy="545840"/>
              </a:xfrm>
              <a:prstGeom prst="roundRect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62000">
                    <a:schemeClr val="accent1">
                      <a:lumMod val="45000"/>
                      <a:lumOff val="55000"/>
                    </a:schemeClr>
                  </a:gs>
                  <a:gs pos="8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246300" y="1479568"/>
                <a:ext cx="1183162" cy="1183162"/>
              </a:xfrm>
              <a:prstGeom prst="ellipse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7356773" y="1597286"/>
                <a:ext cx="962215" cy="9622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5603285" y="1868567"/>
                <a:ext cx="2826177" cy="4196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7443844" y="1685007"/>
                <a:ext cx="786770" cy="78677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/>
                  <a:t>2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639016" y="1920799"/>
              <a:ext cx="1710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Сбор информации</a:t>
              </a:r>
              <a:endParaRPr lang="ru-RU" sz="1100" b="1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054452" y="1489771"/>
            <a:ext cx="2960867" cy="1147265"/>
            <a:chOff x="452164" y="2684071"/>
            <a:chExt cx="2960867" cy="1147265"/>
          </a:xfrm>
        </p:grpSpPr>
        <p:grpSp>
          <p:nvGrpSpPr>
            <p:cNvPr id="63" name="Группа 62"/>
            <p:cNvGrpSpPr/>
            <p:nvPr/>
          </p:nvGrpSpPr>
          <p:grpSpPr>
            <a:xfrm flipH="1">
              <a:off x="452164" y="2684071"/>
              <a:ext cx="2960867" cy="1147265"/>
              <a:chOff x="5394853" y="1479568"/>
              <a:chExt cx="3034609" cy="1183162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5394853" y="1805474"/>
                <a:ext cx="2780524" cy="545840"/>
              </a:xfrm>
              <a:prstGeom prst="roundRect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62000">
                    <a:schemeClr val="accent1">
                      <a:lumMod val="45000"/>
                      <a:lumOff val="55000"/>
                    </a:schemeClr>
                  </a:gs>
                  <a:gs pos="8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7246300" y="1479568"/>
                <a:ext cx="1183162" cy="1183162"/>
              </a:xfrm>
              <a:prstGeom prst="ellipse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7356773" y="1597286"/>
                <a:ext cx="962215" cy="9622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5603285" y="1868566"/>
                <a:ext cx="2826177" cy="4196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443844" y="1685007"/>
                <a:ext cx="786770" cy="78677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/>
                  <a:t>1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639016" y="3144996"/>
              <a:ext cx="1710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Оценка ситуации</a:t>
              </a:r>
              <a:endParaRPr lang="ru-RU" sz="1100" b="1" dirty="0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4060872" y="3822077"/>
            <a:ext cx="2960867" cy="1147265"/>
            <a:chOff x="452164" y="3901849"/>
            <a:chExt cx="2960867" cy="1147265"/>
          </a:xfrm>
        </p:grpSpPr>
        <p:grpSp>
          <p:nvGrpSpPr>
            <p:cNvPr id="56" name="Группа 55"/>
            <p:cNvGrpSpPr/>
            <p:nvPr/>
          </p:nvGrpSpPr>
          <p:grpSpPr>
            <a:xfrm flipH="1">
              <a:off x="452164" y="3901849"/>
              <a:ext cx="2960867" cy="1147265"/>
              <a:chOff x="5394853" y="1479568"/>
              <a:chExt cx="3034609" cy="1183162"/>
            </a:xfrm>
          </p:grpSpPr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5394853" y="1805474"/>
                <a:ext cx="2780524" cy="545840"/>
              </a:xfrm>
              <a:prstGeom prst="roundRect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62000">
                    <a:schemeClr val="accent1">
                      <a:lumMod val="45000"/>
                      <a:lumOff val="55000"/>
                    </a:schemeClr>
                  </a:gs>
                  <a:gs pos="8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7246300" y="1479568"/>
                <a:ext cx="1183162" cy="1183162"/>
              </a:xfrm>
              <a:prstGeom prst="ellipse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7356773" y="1597286"/>
                <a:ext cx="962215" cy="9622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5603285" y="1868566"/>
                <a:ext cx="2826177" cy="4196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443844" y="1685007"/>
                <a:ext cx="786770" cy="78677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/>
                  <a:t>3</a:t>
                </a: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654364" y="4371314"/>
              <a:ext cx="1710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Принятие решения</a:t>
              </a:r>
              <a:endParaRPr lang="ru-RU" sz="1100" b="1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54452" y="4989990"/>
            <a:ext cx="2960867" cy="1147265"/>
            <a:chOff x="463478" y="5127007"/>
            <a:chExt cx="2960867" cy="1147265"/>
          </a:xfrm>
        </p:grpSpPr>
        <p:grpSp>
          <p:nvGrpSpPr>
            <p:cNvPr id="70" name="Группа 69"/>
            <p:cNvGrpSpPr/>
            <p:nvPr/>
          </p:nvGrpSpPr>
          <p:grpSpPr>
            <a:xfrm flipH="1">
              <a:off x="463478" y="5127007"/>
              <a:ext cx="2960867" cy="1147265"/>
              <a:chOff x="5394853" y="1479568"/>
              <a:chExt cx="3034609" cy="1183162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5394853" y="1805474"/>
                <a:ext cx="2780524" cy="545840"/>
              </a:xfrm>
              <a:prstGeom prst="roundRect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62000">
                    <a:schemeClr val="accent1">
                      <a:lumMod val="45000"/>
                      <a:lumOff val="55000"/>
                    </a:schemeClr>
                  </a:gs>
                  <a:gs pos="8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7246300" y="1479568"/>
                <a:ext cx="1183162" cy="1183162"/>
              </a:xfrm>
              <a:prstGeom prst="ellipse">
                <a:avLst/>
              </a:prstGeom>
              <a:gradFill>
                <a:gsLst>
                  <a:gs pos="99000">
                    <a:srgbClr val="C6DCF1"/>
                  </a:gs>
                  <a:gs pos="1000">
                    <a:srgbClr val="D6E6F5">
                      <a:lumMod val="56000"/>
                    </a:srgb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7356773" y="1597286"/>
                <a:ext cx="962215" cy="96221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5603285" y="1868566"/>
                <a:ext cx="2826177" cy="4196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7443844" y="1685007"/>
                <a:ext cx="786770" cy="78677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/>
                  <a:t>4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704116" y="5594266"/>
              <a:ext cx="1710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Действие</a:t>
              </a:r>
              <a:endParaRPr lang="ru-RU" sz="1100" b="1" dirty="0"/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102142" y="122276"/>
            <a:ext cx="1494266" cy="1066588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3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800" y="454318"/>
            <a:ext cx="10515600" cy="66357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Осознанный и 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3192" y="3258832"/>
            <a:ext cx="273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Рискованные действия пешеходов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972197" y="2050306"/>
            <a:ext cx="30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Осознанные ошибки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859076" y="4020826"/>
            <a:ext cx="29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Неосознанные ошибки</a:t>
            </a:r>
            <a:endParaRPr lang="ru-RU" b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3861452" y="2439787"/>
            <a:ext cx="3737328" cy="1050323"/>
            <a:chOff x="1957788" y="4638554"/>
            <a:chExt cx="2422426" cy="1943383"/>
          </a:xfrm>
        </p:grpSpPr>
        <p:sp>
          <p:nvSpPr>
            <p:cNvPr id="68" name="TextBox 67"/>
            <p:cNvSpPr txBox="1"/>
            <p:nvPr/>
          </p:nvSpPr>
          <p:spPr>
            <a:xfrm>
              <a:off x="2029570" y="4899722"/>
              <a:ext cx="2350644" cy="153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</a:t>
              </a:r>
              <a:r>
                <a:rPr lang="ru-RU" sz="1600" dirty="0" smtClean="0"/>
                <a:t>тремление </a:t>
              </a:r>
              <a:r>
                <a:rPr lang="ru-RU" sz="1600" dirty="0"/>
                <a:t>к демонстрации </a:t>
              </a:r>
              <a:r>
                <a:rPr lang="ru-RU" sz="1600" dirty="0" smtClean="0"/>
                <a:t>превосходства</a:t>
              </a:r>
              <a:r>
                <a:rPr lang="en-US" sz="1600" dirty="0" smtClean="0"/>
                <a:t>;</a:t>
              </a:r>
              <a:endParaRPr lang="ru-RU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</a:t>
              </a:r>
              <a:r>
                <a:rPr lang="ru-RU" sz="1600" dirty="0" smtClean="0"/>
                <a:t>тремление </a:t>
              </a:r>
              <a:r>
                <a:rPr lang="ru-RU" sz="1600" dirty="0"/>
                <a:t>к мгновенной </a:t>
              </a:r>
              <a:r>
                <a:rPr lang="ru-RU" sz="1600" dirty="0" smtClean="0"/>
                <a:t>выгоде</a:t>
              </a:r>
              <a:r>
                <a:rPr lang="en-US" sz="1600" dirty="0" smtClean="0"/>
                <a:t>.</a:t>
              </a:r>
              <a:endParaRPr lang="ru-RU" sz="16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957788" y="4638554"/>
              <a:ext cx="2350644" cy="1943383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859076" y="4420089"/>
            <a:ext cx="3628958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езнание </a:t>
            </a:r>
            <a:r>
              <a:rPr lang="ru-RU" sz="1600" dirty="0"/>
              <a:t>ПДД и возможностей </a:t>
            </a:r>
            <a:r>
              <a:rPr lang="ru-RU" sz="1600" dirty="0" smtClean="0"/>
              <a:t>автомобиля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шибки </a:t>
            </a:r>
            <a:r>
              <a:rPr lang="ru-RU" sz="1600" dirty="0"/>
              <a:t>при оценке скорости и </a:t>
            </a:r>
            <a:r>
              <a:rPr lang="ru-RU" sz="1600" dirty="0" smtClean="0"/>
              <a:t>расстояния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шибки </a:t>
            </a:r>
            <a:r>
              <a:rPr lang="ru-RU" sz="1600" dirty="0"/>
              <a:t>в </a:t>
            </a:r>
            <a:r>
              <a:rPr lang="ru-RU" sz="1600" dirty="0" smtClean="0"/>
              <a:t>наблюдении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твлечение внимания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89422" y="2779109"/>
            <a:ext cx="2612571" cy="2680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Изображение 2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70" y="4234687"/>
            <a:ext cx="994370" cy="994370"/>
          </a:xfrm>
          <a:prstGeom prst="rect">
            <a:avLst/>
          </a:prstGeom>
        </p:spPr>
      </p:pic>
      <p:pic>
        <p:nvPicPr>
          <p:cNvPr id="6146" name="Picture 2" descr="https://avatars.mds.yandex.net/get-zen_doc/197911/pub_5c061e45e2091403ffe445cb_5c06206e07bda2043cfbdb6d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9" t="11941" r="11503" b="11568"/>
          <a:stretch/>
        </p:blipFill>
        <p:spPr bwMode="auto">
          <a:xfrm>
            <a:off x="7719966" y="1585687"/>
            <a:ext cx="3919043" cy="469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трелка вправо 47"/>
          <p:cNvSpPr/>
          <p:nvPr/>
        </p:nvSpPr>
        <p:spPr>
          <a:xfrm>
            <a:off x="2873828" y="2449585"/>
            <a:ext cx="996342" cy="6139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2873828" y="4684316"/>
            <a:ext cx="996342" cy="6139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523192" y="2068641"/>
            <a:ext cx="2631093" cy="702969"/>
            <a:chOff x="2198214" y="5696739"/>
            <a:chExt cx="4738651" cy="702969"/>
          </a:xfrm>
        </p:grpSpPr>
        <p:sp>
          <p:nvSpPr>
            <p:cNvPr id="78" name="TextBox 77"/>
            <p:cNvSpPr txBox="1"/>
            <p:nvPr/>
          </p:nvSpPr>
          <p:spPr>
            <a:xfrm>
              <a:off x="2198214" y="583474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354199" y="5724571"/>
              <a:ext cx="4535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Более 90 % ДТП можно </a:t>
              </a:r>
              <a:endParaRPr lang="ru-RU" dirty="0" smtClean="0"/>
            </a:p>
            <a:p>
              <a:r>
                <a:rPr lang="ru-RU" dirty="0" smtClean="0"/>
                <a:t>было </a:t>
              </a:r>
              <a:r>
                <a:rPr lang="ru-RU" dirty="0"/>
                <a:t>предотвратить!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270203" y="5696739"/>
              <a:ext cx="4666662" cy="7029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005800" y="1084366"/>
            <a:ext cx="10667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Осознанный риск – сознательное </a:t>
            </a:r>
            <a:r>
              <a:rPr lang="ru-RU" i="1" dirty="0" smtClean="0"/>
              <a:t>пренебрежение правилами безопасности движения </a:t>
            </a:r>
            <a:r>
              <a:rPr lang="ru-RU" i="1" dirty="0"/>
              <a:t>с целью извлечения мгновенной выгоды.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36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2120590" y="445898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7003" y="1596146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Незнание ПДД и возможностей </a:t>
            </a:r>
            <a:r>
              <a:rPr lang="ru-RU" b="1" dirty="0" smtClean="0"/>
              <a:t>автомобиля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5" name="Прямоугольник 1"/>
          <p:cNvSpPr>
            <a:spLocks noChangeArrowheads="1"/>
          </p:cNvSpPr>
          <p:nvPr/>
        </p:nvSpPr>
        <p:spPr bwMode="auto">
          <a:xfrm>
            <a:off x="687003" y="2294564"/>
            <a:ext cx="5257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Пешеходные переходы</a:t>
            </a:r>
            <a:r>
              <a:rPr lang="ru-RU" altLang="ru-RU" sz="1800" b="1" i="1" dirty="0" smtClean="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92D050"/>
                </a:solidFill>
              </a:rPr>
              <a:t>Самый безопасный способ </a:t>
            </a:r>
            <a:r>
              <a:rPr lang="ru-RU" altLang="ru-RU" sz="1800" i="1" dirty="0" smtClean="0"/>
              <a:t>– это подземный/надземный  пешеходный переход!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FF00"/>
                </a:solidFill>
              </a:rPr>
              <a:t>Альтернативный способ </a:t>
            </a:r>
            <a:r>
              <a:rPr lang="ru-RU" altLang="ru-RU" sz="1800" dirty="0" smtClean="0"/>
              <a:t>–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это регулируемый </a:t>
            </a:r>
            <a:r>
              <a:rPr lang="ru-RU" altLang="ru-RU" sz="1800" dirty="0"/>
              <a:t>пешеходный </a:t>
            </a:r>
            <a:r>
              <a:rPr lang="ru-RU" altLang="ru-RU" sz="1800" dirty="0" smtClean="0"/>
              <a:t>переход. Есть разграничение между потоками пешеходов и автомашин. Наиболее опасен момент смены сигналов светофора.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Сложный способ </a:t>
            </a:r>
            <a:r>
              <a:rPr lang="ru-RU" altLang="ru-RU" sz="1800" dirty="0" smtClean="0"/>
              <a:t>– это нерегулируемый пешеходный переход. Опасность в необходимости коммуникации между водителями и пешеходами.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Опасный способ </a:t>
            </a:r>
            <a:r>
              <a:rPr lang="ru-RU" altLang="ru-RU" sz="1800" dirty="0" smtClean="0"/>
              <a:t>– вне пешеходных переходов. Основная опасность в отсутствии коммуникации </a:t>
            </a:r>
            <a:r>
              <a:rPr lang="ru-RU" altLang="ru-RU" sz="1800" dirty="0"/>
              <a:t>между </a:t>
            </a:r>
            <a:r>
              <a:rPr lang="ru-RU" altLang="ru-RU" sz="1800" dirty="0" smtClean="0"/>
              <a:t>водителями </a:t>
            </a:r>
            <a:r>
              <a:rPr lang="ru-RU" altLang="ru-RU" sz="1800" dirty="0"/>
              <a:t>и пешеходами.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solidFill>
                <a:schemeClr val="bg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0141" y="1925232"/>
            <a:ext cx="7113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Выбор места перехода проезжей части дороги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218" name="Picture 2" descr="https://rb7.ru/system/images/image_links/478375/850FFE821FB8F8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19" y="1261752"/>
            <a:ext cx="2991670" cy="199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izvestiaur.ru/upload/iblock/3f0/44a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>
            <a:off x="9078090" y="1291585"/>
            <a:ext cx="2801204" cy="193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g.newgrodno.by/wp-content/uploads/1591128637GGuBj8cTCA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 bwMode="auto">
          <a:xfrm>
            <a:off x="9078089" y="3226526"/>
            <a:ext cx="2801205" cy="165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53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1997927" y="420745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7431" y="1668181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</a:t>
            </a:r>
            <a:r>
              <a:rPr lang="ru-RU" b="1" dirty="0" smtClean="0"/>
              <a:t>езнание </a:t>
            </a:r>
            <a:r>
              <a:rPr lang="ru-RU" b="1" dirty="0"/>
              <a:t>ПДД и возможностей </a:t>
            </a:r>
            <a:r>
              <a:rPr lang="ru-RU" b="1" dirty="0" smtClean="0"/>
              <a:t>автомобиля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0042" y="5633609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перехода проезжей части дороги и взаимодействие с водителями транспортных средств.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5856" y="1268984"/>
            <a:ext cx="581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«Преимущество (приоритет)» </a:t>
            </a:r>
            <a:r>
              <a:rPr lang="ru-RU" sz="1600" dirty="0"/>
              <a:t>- право на первоочередное движение в намеченном направлении по отношению к другим участникам движения.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75856" y="2047322"/>
            <a:ext cx="581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«Уступить дорогу (не создавать помех)» </a:t>
            </a:r>
            <a:r>
              <a:rPr lang="ru-RU" sz="1600" dirty="0"/>
              <a:t>- требование, означающее, что участник дорожного движения не должен начинать, возобновлять или продолжать движение, осуществлять какой-либо маневр, если это может вынудить других участников движения, имеющих по отношению к нему преимущество, изменить направление движения или скорость.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87589" y="3492848"/>
            <a:ext cx="58161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Пункт 4.5</a:t>
            </a:r>
            <a:r>
              <a:rPr lang="ru-RU" sz="1600" b="1" dirty="0"/>
              <a:t>. </a:t>
            </a:r>
            <a:r>
              <a:rPr lang="ru-RU" sz="1600" b="1" dirty="0" smtClean="0"/>
              <a:t>ПДД РФ </a:t>
            </a:r>
            <a:endParaRPr lang="ru-RU" sz="1600" b="1" dirty="0"/>
          </a:p>
          <a:p>
            <a:r>
              <a:rPr lang="ru-RU" sz="1600" dirty="0"/>
              <a:t>На нерегулируемых пешеходных переходах пешеходы могут выходить на проезжую часть (трамвайные пути) после того, как оценят расстояние до приближающихся транспортных средств, их скорость и убедятся, что переход будет для них безопасен. </a:t>
            </a:r>
          </a:p>
          <a:p>
            <a:r>
              <a:rPr lang="ru-RU" sz="1600" dirty="0"/>
              <a:t>При переходе дороги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401442" y="296507"/>
            <a:ext cx="1494266" cy="1066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pic>
        <p:nvPicPr>
          <p:cNvPr id="1026" name="Picture 2" descr="С 28 февраля в Сыктывкаре появятся новые дорожные знаки и разметка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9211"/>
          <a:stretch/>
        </p:blipFill>
        <p:spPr bwMode="auto">
          <a:xfrm>
            <a:off x="837431" y="2099981"/>
            <a:ext cx="3532277" cy="337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2259401" y="478386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587" y="1551328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Ошибки </a:t>
            </a:r>
            <a:r>
              <a:rPr lang="ru-RU" b="1" dirty="0"/>
              <a:t>при оценке скорости и </a:t>
            </a:r>
            <a:r>
              <a:rPr lang="ru-RU" b="1" dirty="0" smtClean="0"/>
              <a:t>расстояния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11266" name="Picture 2" descr="https://c.wallhere.com/photos/4d/5e/deathvalley_desert_oldroad_california_car-523824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9" r="50035" b="16132"/>
          <a:stretch/>
        </p:blipFill>
        <p:spPr bwMode="auto">
          <a:xfrm>
            <a:off x="6120568" y="1217697"/>
            <a:ext cx="6091646" cy="341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freepngimg.com/thumb/man/18-man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01" y="236703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627502" y="4197047"/>
            <a:ext cx="5306037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7296225" y="2290330"/>
            <a:ext cx="3657600" cy="1906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953825" y="2282057"/>
            <a:ext cx="74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47688" y="2960954"/>
            <a:ext cx="74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88868" y="2397047"/>
            <a:ext cx="151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Путь за время реакции водителя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8950" y="3119820"/>
            <a:ext cx="23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Путь за время снижения скорости до полной остановки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178" y="1934889"/>
            <a:ext cx="57379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Путь, пройденный автомобилем за время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реакции водителя,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зависит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времени реагирования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скорости движения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автомобиля: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404040"/>
                </a:solidFill>
              </a:rPr>
              <a:t>1. Время реакции водителя от </a:t>
            </a:r>
            <a:r>
              <a:rPr lang="ru-RU" dirty="0">
                <a:solidFill>
                  <a:srgbClr val="404040"/>
                </a:solidFill>
              </a:rPr>
              <a:t>0.7 сек. до 1.5 </a:t>
            </a:r>
            <a:r>
              <a:rPr lang="ru-RU" dirty="0" smtClean="0">
                <a:solidFill>
                  <a:srgbClr val="404040"/>
                </a:solidFill>
              </a:rPr>
              <a:t>сек.</a:t>
            </a:r>
            <a:endParaRPr lang="ru-RU" dirty="0">
              <a:solidFill>
                <a:srgbClr val="404040"/>
              </a:solidFill>
            </a:endParaRPr>
          </a:p>
          <a:p>
            <a:r>
              <a:rPr lang="ru-RU" dirty="0">
                <a:solidFill>
                  <a:srgbClr val="404040"/>
                </a:solidFill>
              </a:rPr>
              <a:t>2. </a:t>
            </a:r>
            <a:r>
              <a:rPr lang="ru-RU" dirty="0" smtClean="0">
                <a:solidFill>
                  <a:srgbClr val="404040"/>
                </a:solidFill>
              </a:rPr>
              <a:t>Перенос </a:t>
            </a:r>
            <a:r>
              <a:rPr lang="ru-RU" dirty="0">
                <a:solidFill>
                  <a:srgbClr val="404040"/>
                </a:solidFill>
              </a:rPr>
              <a:t>ноги с газа на тормоз </a:t>
            </a:r>
            <a:r>
              <a:rPr lang="ru-RU" dirty="0" smtClean="0">
                <a:solidFill>
                  <a:srgbClr val="404040"/>
                </a:solidFill>
              </a:rPr>
              <a:t>0.5 сек.</a:t>
            </a:r>
            <a:endParaRPr lang="ru-RU" dirty="0">
              <a:solidFill>
                <a:srgbClr val="404040"/>
              </a:solidFill>
            </a:endParaRPr>
          </a:p>
          <a:p>
            <a:r>
              <a:rPr lang="ru-RU" dirty="0" smtClean="0">
                <a:solidFill>
                  <a:srgbClr val="404040"/>
                </a:solidFill>
              </a:rPr>
              <a:t>3. Срабатывание </a:t>
            </a:r>
            <a:r>
              <a:rPr lang="ru-RU" dirty="0">
                <a:solidFill>
                  <a:srgbClr val="404040"/>
                </a:solidFill>
              </a:rPr>
              <a:t>тормозной </a:t>
            </a:r>
            <a:r>
              <a:rPr lang="ru-RU" dirty="0" smtClean="0">
                <a:solidFill>
                  <a:srgbClr val="404040"/>
                </a:solidFill>
              </a:rPr>
              <a:t>системы 0.5 сек.</a:t>
            </a:r>
          </a:p>
          <a:p>
            <a:r>
              <a:rPr lang="ru-RU" b="1" dirty="0" smtClean="0">
                <a:solidFill>
                  <a:srgbClr val="404040"/>
                </a:solidFill>
              </a:rPr>
              <a:t>Суммарно, не менее 1.7 сек.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Путь пройдённый за время торможения автомобиля зависит от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скорости движения,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состояния дорожного покрытия, технического состояния автомобиля, уклона дороги и способа торможения.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Время экстренного торможения на сухом асфальте: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20 км/ч – 0,8 сек.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40 км/ч – 1,6 сек.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60 км/ч – 2,4 сек.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100 км/ч – 4,0 сек.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97" y="5068372"/>
            <a:ext cx="248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404040"/>
                </a:solidFill>
              </a:rPr>
              <a:t>T</a:t>
            </a:r>
            <a:r>
              <a:rPr lang="en-US" sz="1600" dirty="0" err="1" smtClean="0">
                <a:solidFill>
                  <a:srgbClr val="404040"/>
                </a:solidFill>
              </a:rPr>
              <a:t>min</a:t>
            </a:r>
            <a:r>
              <a:rPr lang="ru-RU" sz="1600" dirty="0" smtClean="0">
                <a:solidFill>
                  <a:srgbClr val="404040"/>
                </a:solidFill>
              </a:rPr>
              <a:t> </a:t>
            </a:r>
            <a:r>
              <a:rPr lang="en-US" sz="2400" dirty="0" smtClean="0">
                <a:solidFill>
                  <a:srgbClr val="404040"/>
                </a:solidFill>
              </a:rPr>
              <a:t>=</a:t>
            </a:r>
            <a:r>
              <a:rPr lang="ru-RU" sz="2400" dirty="0" smtClean="0">
                <a:solidFill>
                  <a:srgbClr val="404040"/>
                </a:solidFill>
              </a:rPr>
              <a:t> </a:t>
            </a:r>
            <a:r>
              <a:rPr lang="en-US" sz="2400" dirty="0" smtClean="0">
                <a:solidFill>
                  <a:srgbClr val="404040"/>
                </a:solidFill>
              </a:rPr>
              <a:t>T</a:t>
            </a:r>
            <a:r>
              <a:rPr lang="ru-RU" sz="1600" dirty="0" err="1" smtClean="0">
                <a:solidFill>
                  <a:srgbClr val="404040"/>
                </a:solidFill>
              </a:rPr>
              <a:t>реак</a:t>
            </a:r>
            <a:r>
              <a:rPr lang="ru-RU" sz="1600" dirty="0" smtClean="0">
                <a:solidFill>
                  <a:srgbClr val="404040"/>
                </a:solidFill>
              </a:rPr>
              <a:t>.</a:t>
            </a:r>
            <a:r>
              <a:rPr lang="ru-RU" sz="2400" dirty="0" smtClean="0">
                <a:solidFill>
                  <a:srgbClr val="404040"/>
                </a:solidFill>
              </a:rPr>
              <a:t> + </a:t>
            </a:r>
            <a:r>
              <a:rPr lang="en-US" sz="2400" dirty="0" smtClean="0">
                <a:solidFill>
                  <a:srgbClr val="404040"/>
                </a:solidFill>
              </a:rPr>
              <a:t>T</a:t>
            </a:r>
            <a:r>
              <a:rPr lang="ru-RU" sz="2400" dirty="0" smtClean="0">
                <a:solidFill>
                  <a:srgbClr val="404040"/>
                </a:solidFill>
              </a:rPr>
              <a:t> </a:t>
            </a:r>
            <a:r>
              <a:rPr lang="ru-RU" sz="1400" dirty="0" err="1" smtClean="0">
                <a:solidFill>
                  <a:srgbClr val="404040"/>
                </a:solidFill>
              </a:rPr>
              <a:t>торм</a:t>
            </a:r>
            <a:r>
              <a:rPr lang="ru-RU" sz="1100" dirty="0" smtClean="0">
                <a:solidFill>
                  <a:srgbClr val="404040"/>
                </a:solidFill>
              </a:rPr>
              <a:t>.</a:t>
            </a:r>
            <a:r>
              <a:rPr lang="en-US" sz="1100" dirty="0" smtClean="0">
                <a:solidFill>
                  <a:srgbClr val="404040"/>
                </a:solidFill>
              </a:rPr>
              <a:t> </a:t>
            </a:r>
            <a:endParaRPr lang="ru-RU" sz="1100" dirty="0">
              <a:solidFill>
                <a:srgbClr val="40404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4897" y="5068372"/>
            <a:ext cx="248298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27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2231336" y="446815"/>
            <a:ext cx="10515600" cy="6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Неосознанный риск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8222" y="1608565"/>
            <a:ext cx="95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404040"/>
                </a:solidFill>
              </a:rPr>
              <a:t>Ошибки </a:t>
            </a:r>
            <a:r>
              <a:rPr lang="ru-RU" b="1" dirty="0">
                <a:solidFill>
                  <a:srgbClr val="404040"/>
                </a:solidFill>
              </a:rPr>
              <a:t>в </a:t>
            </a:r>
            <a:r>
              <a:rPr lang="ru-RU" b="1" dirty="0" smtClean="0">
                <a:solidFill>
                  <a:srgbClr val="404040"/>
                </a:solidFill>
              </a:rPr>
              <a:t>наблюдении</a:t>
            </a:r>
            <a:r>
              <a:rPr lang="en-US" b="1" dirty="0">
                <a:solidFill>
                  <a:srgbClr val="404040"/>
                </a:solidFill>
              </a:rPr>
              <a:t>.</a:t>
            </a:r>
            <a:endParaRPr lang="ru-RU" b="1" dirty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22" y="1977897"/>
            <a:ext cx="43117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04040"/>
                </a:solidFill>
                <a:latin typeface="+mn-lt"/>
                <a:cs typeface="+mn-cs"/>
              </a:rPr>
              <a:t>Предметы, ограничивающие видимость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04040"/>
                </a:solidFill>
                <a:latin typeface="+mn-lt"/>
                <a:cs typeface="+mn-cs"/>
              </a:rPr>
              <a:t>на пешеходном переходе: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п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рипаркованные автомобили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к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усты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и 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ограждения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р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екламные щиты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р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емонт дороги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221" y="3732223"/>
            <a:ext cx="7044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cs typeface="+mn-cs"/>
              </a:rPr>
              <a:t>Маршрутные транспортные средства (общественный транспорт)</a:t>
            </a:r>
            <a:endParaRPr lang="ru-RU" b="1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в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ыход из-за транспорта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д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вижение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к остановке на проезжей 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части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с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лепые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зоны крупных 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автомобилей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.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222" y="4960440"/>
            <a:ext cx="3588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04040"/>
                </a:solidFill>
                <a:latin typeface="+mn-lt"/>
                <a:cs typeface="+mn-cs"/>
              </a:rPr>
              <a:t>Возможности осмотра: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геометрические особенности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04040"/>
                </a:solidFill>
              </a:rPr>
              <a:t>о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свещенность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404040"/>
                </a:solidFill>
              </a:rPr>
              <a:t>с</a:t>
            </a:r>
            <a:r>
              <a:rPr lang="ru-RU" dirty="0" err="1" smtClean="0">
                <a:solidFill>
                  <a:srgbClr val="404040"/>
                </a:solidFill>
                <a:latin typeface="+mn-lt"/>
                <a:cs typeface="+mn-cs"/>
              </a:rPr>
              <a:t>ветовозвращающие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 элементы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.</a:t>
            </a:r>
            <a:endParaRPr lang="ru-RU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1301" r="18656" b="12195"/>
          <a:stretch/>
        </p:blipFill>
        <p:spPr>
          <a:xfrm>
            <a:off x="540178" y="325875"/>
            <a:ext cx="1494266" cy="10665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23331" y="6049108"/>
            <a:ext cx="10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04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1744</Words>
  <Application>Microsoft Office PowerPoint</Application>
  <PresentationFormat>Широкоэкранный</PresentationFormat>
  <Paragraphs>209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Verdana</vt:lpstr>
      <vt:lpstr>1_Тема Office</vt:lpstr>
      <vt:lpstr>2_Тема Office</vt:lpstr>
      <vt:lpstr>Презентация PowerPoint</vt:lpstr>
      <vt:lpstr>Привлечение внимания</vt:lpstr>
      <vt:lpstr>Смотрю или наблюдаю?</vt:lpstr>
      <vt:lpstr>Конструкция внимания</vt:lpstr>
      <vt:lpstr>Осознанный и неосознанный риск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перехода проезжей части дороги</vt:lpstr>
      <vt:lpstr>Подсказки детям:</vt:lpstr>
      <vt:lpstr>Как разговаривать с детьми о безопасности</vt:lpstr>
      <vt:lpstr>Конкурс детского рисунка</vt:lpstr>
      <vt:lpstr>Соотношение моделирования и знаний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Ekaterina Golovleva</cp:lastModifiedBy>
  <cp:revision>127</cp:revision>
  <dcterms:created xsi:type="dcterms:W3CDTF">2020-05-10T14:47:27Z</dcterms:created>
  <dcterms:modified xsi:type="dcterms:W3CDTF">2020-07-06T06:29:37Z</dcterms:modified>
</cp:coreProperties>
</file>