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286" r:id="rId3"/>
    <p:sldId id="287" r:id="rId4"/>
    <p:sldId id="288" r:id="rId5"/>
    <p:sldId id="289" r:id="rId6"/>
    <p:sldId id="290" r:id="rId7"/>
    <p:sldId id="298" r:id="rId8"/>
    <p:sldId id="292" r:id="rId9"/>
    <p:sldId id="293" r:id="rId10"/>
    <p:sldId id="299" r:id="rId11"/>
    <p:sldId id="274" r:id="rId12"/>
    <p:sldId id="301" r:id="rId13"/>
    <p:sldId id="300" r:id="rId14"/>
    <p:sldId id="296" r:id="rId15"/>
    <p:sldId id="297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80" y="5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2" y="1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1E2A-A249-4D9C-9EC3-D637BD65388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8644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2" y="9378644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CDD84-CC34-4D56-A6A3-2F422D638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40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BEF0F-FDA7-4900-B008-06A91C536C94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8FAF8-77E7-4A08-95A8-6CC66E09B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9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4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9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9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50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1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165576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02172"/>
            <a:ext cx="10363199" cy="205562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8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7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01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49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321505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60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411915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20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0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0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7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9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1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7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ОБРАГОЛЗЕЦ ЗАОВКА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3818"/>
            <a:ext cx="10515600" cy="390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177" y="2293015"/>
            <a:ext cx="8385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 на дорогу!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00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" name="Picture 2" descr="https://dzyannica.by/sites/default/files/files/styles/original_bez_znaka/public/field/image/b9f972743670c0976e98f23ba69bfc8b.jpg?itok=sR2wuX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/>
          <a:stretch/>
        </p:blipFill>
        <p:spPr bwMode="auto">
          <a:xfrm>
            <a:off x="0" y="-93307"/>
            <a:ext cx="12192000" cy="71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3793628" y="3440487"/>
            <a:ext cx="6658368" cy="3665005"/>
            <a:chOff x="3083628" y="2307758"/>
            <a:chExt cx="8046248" cy="442894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083628" y="2307758"/>
              <a:ext cx="8046248" cy="4428944"/>
              <a:chOff x="3083628" y="2307758"/>
              <a:chExt cx="8046248" cy="4428944"/>
            </a:xfrm>
          </p:grpSpPr>
          <p:pic>
            <p:nvPicPr>
              <p:cNvPr id="57" name="Picture 4" descr="https://www.csog.net/wp-content/uploads/2019/10/Hand-with-fingers-curled-optimized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48" t="-1874" r="348" b="27735"/>
              <a:stretch/>
            </p:blipFill>
            <p:spPr bwMode="auto">
              <a:xfrm flipH="1">
                <a:off x="3083628" y="2307758"/>
                <a:ext cx="8046248" cy="442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Картинки по запросу телефо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75425">
                <a:off x="4839874" y="2492178"/>
                <a:ext cx="2362961" cy="4133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6"/>
            <a:srcRect t="3902"/>
            <a:stretch/>
          </p:blipFill>
          <p:spPr>
            <a:xfrm rot="21289284">
              <a:off x="5183970" y="2963863"/>
              <a:ext cx="1667707" cy="3294304"/>
            </a:xfrm>
            <a:prstGeom prst="rect">
              <a:avLst/>
            </a:prstGeom>
          </p:spPr>
        </p:pic>
      </p:grpSp>
      <p:grpSp>
        <p:nvGrpSpPr>
          <p:cNvPr id="4097" name="Группа 4096"/>
          <p:cNvGrpSpPr/>
          <p:nvPr/>
        </p:nvGrpSpPr>
        <p:grpSpPr>
          <a:xfrm>
            <a:off x="81599" y="-93307"/>
            <a:ext cx="12402097" cy="7292055"/>
            <a:chOff x="28440" y="-130629"/>
            <a:chExt cx="12402097" cy="7292055"/>
          </a:xfrm>
        </p:grpSpPr>
        <p:pic>
          <p:nvPicPr>
            <p:cNvPr id="4098" name="Picture 2" descr="https://cdn.pixabay.com/photo/2013/07/12/19/27/robe-154808_1280.png"/>
            <p:cNvPicPr>
              <a:picLocks noChangeAspect="1" noChangeArrowheads="1"/>
            </p:cNvPicPr>
            <p:nvPr/>
          </p:nvPicPr>
          <p:blipFill rotWithShape="1">
            <a:blip r:embed="rId7">
              <a:lum bright="-9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9" t="8000" r="20279" b="62184"/>
            <a:stretch/>
          </p:blipFill>
          <p:spPr bwMode="auto">
            <a:xfrm>
              <a:off x="190639" y="-63209"/>
              <a:ext cx="12239898" cy="722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9546771" y="-130629"/>
              <a:ext cx="2645229" cy="7224635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8440" y="-119144"/>
              <a:ext cx="2645229" cy="7224635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127380" y="-115991"/>
              <a:ext cx="1201783" cy="795260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6" name="Прямоугольник 4095"/>
            <p:cNvSpPr/>
            <p:nvPr/>
          </p:nvSpPr>
          <p:spPr>
            <a:xfrm>
              <a:off x="9002019" y="6605842"/>
              <a:ext cx="1410788" cy="499650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9629561" y="4704115"/>
            <a:ext cx="2726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</a:t>
            </a:r>
            <a:r>
              <a:rPr lang="ru-RU" sz="1600" dirty="0" smtClean="0">
                <a:solidFill>
                  <a:schemeClr val="bg1"/>
                </a:solidFill>
              </a:rPr>
              <a:t>евозможность полноценного осмотра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у</a:t>
            </a:r>
            <a:r>
              <a:rPr lang="ru-RU" sz="1600" dirty="0" smtClean="0">
                <a:solidFill>
                  <a:schemeClr val="bg1"/>
                </a:solidFill>
              </a:rPr>
              <a:t>величение времени реагирования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у</a:t>
            </a:r>
            <a:r>
              <a:rPr lang="ru-RU" sz="1600" dirty="0" smtClean="0">
                <a:solidFill>
                  <a:schemeClr val="bg1"/>
                </a:solidFill>
              </a:rPr>
              <a:t>влечение темой разговора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увод взгляда в момент ответа на звонок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81599" y="-81821"/>
            <a:ext cx="3712029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Неосознанный риск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6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8" y="1111973"/>
            <a:ext cx="4391025" cy="593407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5225561" y="3015460"/>
            <a:ext cx="6658368" cy="3665005"/>
            <a:chOff x="3083628" y="2307758"/>
            <a:chExt cx="8046248" cy="442894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083628" y="2307758"/>
              <a:ext cx="8046248" cy="4428944"/>
              <a:chOff x="3083628" y="2307758"/>
              <a:chExt cx="8046248" cy="4428944"/>
            </a:xfrm>
          </p:grpSpPr>
          <p:pic>
            <p:nvPicPr>
              <p:cNvPr id="57" name="Picture 4" descr="https://www.csog.net/wp-content/uploads/2019/10/Hand-with-fingers-curled-optimized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48" t="-1874" r="348" b="27735"/>
              <a:stretch/>
            </p:blipFill>
            <p:spPr bwMode="auto">
              <a:xfrm flipH="1">
                <a:off x="3083628" y="2307758"/>
                <a:ext cx="8046248" cy="442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Картинки по запросу телефо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75425">
                <a:off x="4839874" y="2492178"/>
                <a:ext cx="2362961" cy="4133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6"/>
            <a:srcRect t="3902"/>
            <a:stretch/>
          </p:blipFill>
          <p:spPr>
            <a:xfrm rot="21289284">
              <a:off x="5183970" y="2963863"/>
              <a:ext cx="1667707" cy="3294304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>
          <a:xfrm>
            <a:off x="838200" y="1818082"/>
            <a:ext cx="2726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евозможность полноценного осмотра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</a:t>
            </a:r>
            <a:r>
              <a:rPr lang="ru-RU" sz="1600" dirty="0" smtClean="0"/>
              <a:t>величение времени реагирования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</a:t>
            </a:r>
            <a:r>
              <a:rPr lang="ru-RU" sz="1600" dirty="0" smtClean="0"/>
              <a:t>влечение темой разговора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увод взгляда в момент ответа на звонок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486045" y="341041"/>
            <a:ext cx="3712029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" name="Picture 2" descr="https://cdn.pixabay.com/photo/2013/07/12/19/27/robe-154808_1280.png"/>
          <p:cNvPicPr>
            <a:picLocks noChangeAspect="1" noChangeArrowheads="1"/>
          </p:cNvPicPr>
          <p:nvPr/>
        </p:nvPicPr>
        <p:blipFill rotWithShape="1">
          <a:blip r:embed="rId7">
            <a:lum bright="-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8000" r="20279" b="62184"/>
          <a:stretch/>
        </p:blipFill>
        <p:spPr bwMode="auto">
          <a:xfrm>
            <a:off x="3793628" y="1560827"/>
            <a:ext cx="8532556" cy="5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17447" y="243649"/>
            <a:ext cx="1494266" cy="1066588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034444" y="460301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77383" y="5918132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45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444" y="527382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Алгоритм перехода проезжей части дороги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855" y="1700569"/>
            <a:ext cx="89397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/>
              <a:t>Стой! </a:t>
            </a:r>
            <a:r>
              <a:rPr lang="ru-RU" b="1" dirty="0" smtClean="0"/>
              <a:t>– осмотрись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Слушай! – </a:t>
            </a:r>
            <a:r>
              <a:rPr lang="ru-RU" b="1" dirty="0" smtClean="0"/>
              <a:t>если сразу не увидел автомобиль - это </a:t>
            </a:r>
            <a:r>
              <a:rPr lang="ru-RU" b="1" dirty="0"/>
              <a:t>не значит, что его нет! Иногда его можно </a:t>
            </a:r>
            <a:r>
              <a:rPr lang="ru-RU" b="1" dirty="0" smtClean="0"/>
              <a:t>услышать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Смотри! – прежде, чем начать переход дороги, посмотри несколько раз в разные стороны: налево – направо - налево 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Думай! – убедись в том, что все </a:t>
            </a:r>
            <a:r>
              <a:rPr lang="ru-RU" b="1" dirty="0" smtClean="0"/>
              <a:t>автомобили остановились </a:t>
            </a:r>
            <a:r>
              <a:rPr lang="ru-RU" b="1" dirty="0"/>
              <a:t>и опасности </a:t>
            </a:r>
            <a:r>
              <a:rPr lang="ru-RU" b="1" dirty="0" smtClean="0"/>
              <a:t>нет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Иди! – </a:t>
            </a:r>
            <a:r>
              <a:rPr lang="ru-RU" b="1" dirty="0"/>
              <a:t>не забывая смотреть по </a:t>
            </a:r>
            <a:r>
              <a:rPr lang="ru-RU" b="1" dirty="0" smtClean="0"/>
              <a:t>сторонам!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8561" y="5089502"/>
            <a:ext cx="1064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404040"/>
                </a:solidFill>
              </a:rPr>
              <a:t>Не один алгоритм не обеспечивает  абсолютной безопасности перехода проезжей части дороги, без анализа ситуации. </a:t>
            </a:r>
            <a:r>
              <a:rPr lang="ru-RU" i="1" dirty="0" smtClean="0">
                <a:solidFill>
                  <a:srgbClr val="404040"/>
                </a:solidFill>
              </a:rPr>
              <a:t>Единственная приемлемая ситуация  </a:t>
            </a:r>
            <a:r>
              <a:rPr lang="ru-RU" i="1" dirty="0">
                <a:solidFill>
                  <a:srgbClr val="404040"/>
                </a:solidFill>
              </a:rPr>
              <a:t>для безопасного выхода пешехода на проезжую </a:t>
            </a:r>
            <a:r>
              <a:rPr lang="ru-RU" i="1" dirty="0" smtClean="0">
                <a:solidFill>
                  <a:srgbClr val="404040"/>
                </a:solidFill>
              </a:rPr>
              <a:t>часть дороги </a:t>
            </a:r>
            <a:r>
              <a:rPr lang="ru-RU" i="1" dirty="0">
                <a:solidFill>
                  <a:srgbClr val="404040"/>
                </a:solidFill>
              </a:rPr>
              <a:t>- </a:t>
            </a:r>
            <a:r>
              <a:rPr lang="ru-RU" i="1" dirty="0" smtClean="0">
                <a:solidFill>
                  <a:srgbClr val="404040"/>
                </a:solidFill>
              </a:rPr>
              <a:t>полная </a:t>
            </a:r>
            <a:r>
              <a:rPr lang="ru-RU" i="1" dirty="0">
                <a:solidFill>
                  <a:srgbClr val="404040"/>
                </a:solidFill>
              </a:rPr>
              <a:t>остановка </a:t>
            </a:r>
            <a:r>
              <a:rPr lang="ru-RU" i="1" dirty="0" smtClean="0">
                <a:solidFill>
                  <a:srgbClr val="404040"/>
                </a:solidFill>
              </a:rPr>
              <a:t>всех </a:t>
            </a:r>
            <a:r>
              <a:rPr lang="ru-RU" i="1" dirty="0">
                <a:solidFill>
                  <a:srgbClr val="404040"/>
                </a:solidFill>
              </a:rPr>
              <a:t>транспортных средств.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561" y="1552463"/>
            <a:ext cx="9222377" cy="3435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49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2299009" y="527382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Подсказки детям: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108" y="1865042"/>
            <a:ext cx="108791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Выбирая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место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перехода проезжей части, ищи надземный или подземный пешеходный переход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Если их нет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ищи регулируемый или нерегулируемый пешеходный переход. Перейти проезжую часть в ином месте можно только если нет пешеходных переходов в зоне видимости. «Далеко» – это не оправдание!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При переходе дороги </a:t>
            </a:r>
            <a:r>
              <a:rPr lang="ru-RU" sz="2000" kern="0" dirty="0" smtClean="0">
                <a:solidFill>
                  <a:srgbClr val="404040"/>
                </a:solidFill>
              </a:rPr>
              <a:t>по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регулируемому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пешеходному переходу наиболее опасно в первую секунду разрешающего сигнала пешеходного светофора.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Не перелезай через ограждения проезжей части дороги.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Проверяй каждую</a:t>
            </a:r>
            <a:r>
              <a:rPr lang="ru-RU" sz="2000" kern="0" dirty="0" smtClean="0">
                <a:solidFill>
                  <a:srgbClr val="404040"/>
                </a:solidFill>
              </a:rPr>
              <a:t> полосу движения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 отдельности, автомобили должны остановиться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Занимай позицию при переходе проезжей части дороги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 которой тебя смогут обнаружить.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Используй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световозвращающие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элементы.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Иди по тротуару, не ходи по краю проезжей части</a:t>
            </a:r>
            <a:r>
              <a:rPr lang="ru-RU" sz="2000" kern="0" noProof="0" dirty="0">
                <a:solidFill>
                  <a:srgbClr val="404040"/>
                </a:solidFill>
              </a:rPr>
              <a:t> </a:t>
            </a:r>
            <a:r>
              <a:rPr lang="ru-RU" sz="2000" kern="0" noProof="0" dirty="0" smtClean="0">
                <a:solidFill>
                  <a:srgbClr val="404040"/>
                </a:solidFill>
              </a:rPr>
              <a:t>дороги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Дорога  – не место для игр.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Выходи на проезжую часть дороги только для перехода.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93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93795B3-341B-2F4D-946B-63CFF01E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3050769"/>
            <a:ext cx="12192000" cy="663573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30039" y="278932"/>
            <a:ext cx="1494266" cy="1066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299467" y="288231"/>
            <a:ext cx="10515600" cy="6635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Привлечение внимания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99467" y="3648358"/>
            <a:ext cx="4926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Внимание –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это сосредоточенность сознания и его направленность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на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что-либо, имеющее значение для человека.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869" y="2454811"/>
            <a:ext cx="24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БУДЬ ВНИМАТЕЛЬНЕЕ!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50919" y="1717061"/>
            <a:ext cx="2823587" cy="1764665"/>
          </a:xfrm>
          <a:prstGeom prst="wedgeEllipse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Картинки по запросу контур головы 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7" y="3659884"/>
            <a:ext cx="1778263" cy="17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igma.info/upload/iblock/e5d/e5df2d98de98e4b3209d8d01b611984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" b="19295"/>
          <a:stretch/>
        </p:blipFill>
        <p:spPr bwMode="auto">
          <a:xfrm>
            <a:off x="7029114" y="2599394"/>
            <a:ext cx="4960724" cy="31313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Овальная выноска 24"/>
          <p:cNvSpPr/>
          <p:nvPr/>
        </p:nvSpPr>
        <p:spPr>
          <a:xfrm flipH="1">
            <a:off x="8756630" y="1144808"/>
            <a:ext cx="2823587" cy="176466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14358" y="1509432"/>
            <a:ext cx="318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хотят?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делать?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Почему требуют?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9467" y="913975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Ожидание 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реальность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8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078" y="296507"/>
            <a:ext cx="10515600" cy="6635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Смотрю или наблюдаю?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Картинки по запросу толп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3"/>
          <a:stretch/>
        </p:blipFill>
        <p:spPr bwMode="auto">
          <a:xfrm>
            <a:off x="494834" y="1432056"/>
            <a:ext cx="8636103" cy="488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0937" y="3535092"/>
            <a:ext cx="2886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поиска: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онимание необходимости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редмет поиска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ремя поиска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актика и стратегия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выводы</a:t>
            </a:r>
          </a:p>
        </p:txBody>
      </p:sp>
      <p:pic>
        <p:nvPicPr>
          <p:cNvPr id="8196" name="Picture 4" descr="https://img2.freepng.ru/20171217/6ce/binocular-png-5a371ada50c7c8.9081522215135607943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12" y="1637790"/>
            <a:ext cx="2927713" cy="16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46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800" y="454318"/>
            <a:ext cx="10515600" cy="6635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Осознанный и неосознанный риск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3192" y="3258832"/>
            <a:ext cx="273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Рискованные действия пешеходов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972198" y="2050306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Осознанные ошибки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859076" y="4020826"/>
            <a:ext cx="282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Неосознанные ошибки</a:t>
            </a:r>
            <a:endParaRPr lang="ru-RU" b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3861452" y="2439787"/>
            <a:ext cx="3737328" cy="1050323"/>
            <a:chOff x="1957788" y="4638554"/>
            <a:chExt cx="2422426" cy="1943383"/>
          </a:xfrm>
        </p:grpSpPr>
        <p:sp>
          <p:nvSpPr>
            <p:cNvPr id="68" name="TextBox 67"/>
            <p:cNvSpPr txBox="1"/>
            <p:nvPr/>
          </p:nvSpPr>
          <p:spPr>
            <a:xfrm>
              <a:off x="2029570" y="4899722"/>
              <a:ext cx="2350644" cy="153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</a:t>
              </a:r>
              <a:r>
                <a:rPr lang="ru-RU" sz="1600" dirty="0" smtClean="0"/>
                <a:t>тремление </a:t>
              </a:r>
              <a:r>
                <a:rPr lang="ru-RU" sz="1600" dirty="0"/>
                <a:t>к демонстрации </a:t>
              </a:r>
              <a:r>
                <a:rPr lang="ru-RU" sz="1600" dirty="0" smtClean="0"/>
                <a:t>превосходства</a:t>
              </a:r>
              <a:endParaRPr lang="ru-RU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</a:t>
              </a:r>
              <a:r>
                <a:rPr lang="ru-RU" sz="1600" dirty="0" smtClean="0"/>
                <a:t>тремление </a:t>
              </a:r>
              <a:r>
                <a:rPr lang="ru-RU" sz="1600" dirty="0"/>
                <a:t>к мгновенной </a:t>
              </a:r>
              <a:r>
                <a:rPr lang="ru-RU" sz="1600" dirty="0" smtClean="0"/>
                <a:t>выгоде</a:t>
              </a:r>
              <a:endParaRPr lang="ru-RU" sz="16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957788" y="4638554"/>
              <a:ext cx="2350644" cy="1943383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859076" y="4420089"/>
            <a:ext cx="3628958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езнание </a:t>
            </a:r>
            <a:r>
              <a:rPr lang="ru-RU" sz="1600" dirty="0"/>
              <a:t>ПДД и возможностей </a:t>
            </a:r>
            <a:r>
              <a:rPr lang="ru-RU" sz="1600" dirty="0" smtClean="0"/>
              <a:t>автомобиля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шибки </a:t>
            </a:r>
            <a:r>
              <a:rPr lang="ru-RU" sz="1600" dirty="0"/>
              <a:t>при оценке скорости и </a:t>
            </a:r>
            <a:r>
              <a:rPr lang="ru-RU" sz="1600" dirty="0" smtClean="0"/>
              <a:t>расстояния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шибки </a:t>
            </a:r>
            <a:r>
              <a:rPr lang="ru-RU" sz="1600" dirty="0"/>
              <a:t>в </a:t>
            </a:r>
            <a:r>
              <a:rPr lang="ru-RU" sz="1600" dirty="0" smtClean="0"/>
              <a:t>наблюдении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твлечение </a:t>
            </a:r>
            <a:r>
              <a:rPr lang="ru-RU" sz="1600" dirty="0"/>
              <a:t>внимания.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89422" y="2779109"/>
            <a:ext cx="2612571" cy="2680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Изображение 2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70" y="4234687"/>
            <a:ext cx="994370" cy="994370"/>
          </a:xfrm>
          <a:prstGeom prst="rect">
            <a:avLst/>
          </a:prstGeom>
        </p:spPr>
      </p:pic>
      <p:pic>
        <p:nvPicPr>
          <p:cNvPr id="6146" name="Picture 2" descr="https://avatars.mds.yandex.net/get-zen_doc/197911/pub_5c061e45e2091403ffe445cb_5c06206e07bda2043cfbdb6d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9" t="11941" r="11503" b="11568"/>
          <a:stretch/>
        </p:blipFill>
        <p:spPr bwMode="auto">
          <a:xfrm>
            <a:off x="7719966" y="1585687"/>
            <a:ext cx="3919043" cy="469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трелка вправо 47"/>
          <p:cNvSpPr/>
          <p:nvPr/>
        </p:nvSpPr>
        <p:spPr>
          <a:xfrm>
            <a:off x="2873828" y="2449585"/>
            <a:ext cx="996342" cy="6139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2873828" y="4684316"/>
            <a:ext cx="996342" cy="6139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523192" y="2068641"/>
            <a:ext cx="2631093" cy="702969"/>
            <a:chOff x="2198214" y="5696739"/>
            <a:chExt cx="4738651" cy="702969"/>
          </a:xfrm>
        </p:grpSpPr>
        <p:sp>
          <p:nvSpPr>
            <p:cNvPr id="78" name="TextBox 77"/>
            <p:cNvSpPr txBox="1"/>
            <p:nvPr/>
          </p:nvSpPr>
          <p:spPr>
            <a:xfrm>
              <a:off x="2198214" y="583474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354199" y="5724571"/>
              <a:ext cx="4535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Более 90 % ДТП можно </a:t>
              </a:r>
              <a:endParaRPr lang="ru-RU" dirty="0" smtClean="0"/>
            </a:p>
            <a:p>
              <a:r>
                <a:rPr lang="ru-RU" dirty="0" smtClean="0"/>
                <a:t>было </a:t>
              </a:r>
              <a:r>
                <a:rPr lang="ru-RU" dirty="0"/>
                <a:t>предотвратить!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270203" y="5696739"/>
              <a:ext cx="4666662" cy="7029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005800" y="1084366"/>
            <a:ext cx="10667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Осознанный риск – сознательное </a:t>
            </a:r>
            <a:r>
              <a:rPr lang="ru-RU" i="1" dirty="0" smtClean="0"/>
              <a:t>пренебрежение правилами безопасности движения </a:t>
            </a:r>
            <a:r>
              <a:rPr lang="ru-RU" i="1" dirty="0"/>
              <a:t>с целью извлечения мгновенной выгоды.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29254" y="6052560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74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2120590" y="445898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7003" y="1596146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Незнание ПДД и возможностей автомобиля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45" name="Прямоугольник 1"/>
          <p:cNvSpPr>
            <a:spLocks noChangeArrowheads="1"/>
          </p:cNvSpPr>
          <p:nvPr/>
        </p:nvSpPr>
        <p:spPr bwMode="auto">
          <a:xfrm>
            <a:off x="687003" y="2294564"/>
            <a:ext cx="5257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Пешеходные переходы</a:t>
            </a:r>
            <a:r>
              <a:rPr lang="ru-RU" altLang="ru-RU" sz="1800" b="1" i="1" dirty="0" smtClean="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92D050"/>
                </a:solidFill>
              </a:rPr>
              <a:t>Самый безопасный способ </a:t>
            </a:r>
            <a:r>
              <a:rPr lang="ru-RU" altLang="ru-RU" sz="1800" i="1" dirty="0" smtClean="0"/>
              <a:t>– это подземный/надземный  пешеходный переход!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FF00"/>
                </a:solidFill>
              </a:rPr>
              <a:t>Альтернативный способ </a:t>
            </a:r>
            <a:r>
              <a:rPr lang="ru-RU" altLang="ru-RU" sz="1800" dirty="0" smtClean="0"/>
              <a:t>–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это регулируемый </a:t>
            </a:r>
            <a:r>
              <a:rPr lang="ru-RU" altLang="ru-RU" sz="1800" dirty="0"/>
              <a:t>пешеходный </a:t>
            </a:r>
            <a:r>
              <a:rPr lang="ru-RU" altLang="ru-RU" sz="1800" dirty="0" smtClean="0"/>
              <a:t>переход. Есть разграничение между потоками пешеходов и автомашин. Наиболее опасен момент смены сигналов светофора.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Сложный способ </a:t>
            </a:r>
            <a:r>
              <a:rPr lang="ru-RU" altLang="ru-RU" sz="1800" dirty="0" smtClean="0"/>
              <a:t>– это нерегулируемый пешеходный переход. Опасность в необходимости коммуникации между водителями и пешеходами.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Опасный способ </a:t>
            </a:r>
            <a:r>
              <a:rPr lang="ru-RU" altLang="ru-RU" sz="1800" dirty="0" smtClean="0"/>
              <a:t>– вне пешеходных переходов. Основная опасность в отсутствии коммуникации </a:t>
            </a:r>
            <a:r>
              <a:rPr lang="ru-RU" altLang="ru-RU" sz="1800" dirty="0"/>
              <a:t>между </a:t>
            </a:r>
            <a:r>
              <a:rPr lang="ru-RU" altLang="ru-RU" sz="1800" dirty="0" smtClean="0"/>
              <a:t>водителями </a:t>
            </a:r>
            <a:r>
              <a:rPr lang="ru-RU" altLang="ru-RU" sz="1800" dirty="0"/>
              <a:t>и пешеходами.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solidFill>
                <a:schemeClr val="bg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0141" y="1925232"/>
            <a:ext cx="7113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Выбор места перехода проезжей части дороги</a:t>
            </a:r>
            <a:endParaRPr lang="ru-RU" dirty="0"/>
          </a:p>
        </p:txBody>
      </p:sp>
      <p:pic>
        <p:nvPicPr>
          <p:cNvPr id="9218" name="Picture 2" descr="https://rb7.ru/system/images/image_links/478375/850FFE821FB8F8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19" y="1261752"/>
            <a:ext cx="2991670" cy="199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izvestiaur.ru/upload/iblock/3f0/44a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>
            <a:off x="9078090" y="1291585"/>
            <a:ext cx="2801204" cy="193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g.newgrodno.by/wp-content/uploads/1591128637GGuBj8cTCA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 bwMode="auto">
          <a:xfrm>
            <a:off x="9078089" y="3226526"/>
            <a:ext cx="2801205" cy="165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4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1997927" y="420745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7431" y="1668181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езнание </a:t>
            </a:r>
            <a:r>
              <a:rPr lang="ru-RU" dirty="0"/>
              <a:t>ПДД и возможностей </a:t>
            </a:r>
            <a:r>
              <a:rPr lang="ru-RU" dirty="0" smtClean="0"/>
              <a:t>автомобиля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0042" y="5633609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перехода проезжей части дороги и взаимодействие с водителями транспортных средств.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5856" y="1268984"/>
            <a:ext cx="581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«Преимущество (приоритет)» </a:t>
            </a:r>
            <a:r>
              <a:rPr lang="ru-RU" sz="1600" dirty="0"/>
              <a:t>- право на первоочередное движение в намеченном направлении по отношению к другим участникам движения.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75856" y="2047322"/>
            <a:ext cx="581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«Уступить дорогу (не создавать помех)» </a:t>
            </a:r>
            <a:r>
              <a:rPr lang="ru-RU" sz="1600" dirty="0"/>
              <a:t>- требование, означающее, что участник дорожного движения не должен начинать, возобновлять или продолжать движение, осуществлять какой-либо маневр, если это может вынудить других участников движения, имеющих по отношению к нему преимущество, изменить направление движения или скорость.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87589" y="3492848"/>
            <a:ext cx="58161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Пункт 4.5</a:t>
            </a:r>
            <a:r>
              <a:rPr lang="ru-RU" sz="1600" b="1" dirty="0"/>
              <a:t>. </a:t>
            </a:r>
            <a:r>
              <a:rPr lang="ru-RU" sz="1600" b="1" dirty="0" smtClean="0"/>
              <a:t>ПДД РФ </a:t>
            </a:r>
            <a:endParaRPr lang="ru-RU" sz="1600" b="1" dirty="0"/>
          </a:p>
          <a:p>
            <a:r>
              <a:rPr lang="ru-RU" sz="1600" dirty="0"/>
              <a:t>На нерегулируемых пешеходных переходах пешеходы могут выходить на проезжую часть (трамвайные пути) после того, как оценят расстояние до приближающихся транспортных средств, их скорость и убедятся, что переход будет для них безопасен. </a:t>
            </a:r>
          </a:p>
          <a:p>
            <a:r>
              <a:rPr lang="ru-RU" sz="1600" dirty="0"/>
              <a:t>При переходе дороги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00969" y="6049107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pic>
        <p:nvPicPr>
          <p:cNvPr id="1026" name="Picture 2" descr="С 28 февраля в Сыктывкаре появятся новые дорожные знаки и разметка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9211"/>
          <a:stretch/>
        </p:blipFill>
        <p:spPr bwMode="auto">
          <a:xfrm>
            <a:off x="837431" y="2099981"/>
            <a:ext cx="3532277" cy="337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2259401" y="478386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587" y="1551328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Ошибки </a:t>
            </a:r>
            <a:r>
              <a:rPr lang="ru-RU" dirty="0"/>
              <a:t>при оценке скорости и </a:t>
            </a:r>
            <a:r>
              <a:rPr lang="ru-RU" dirty="0" smtClean="0"/>
              <a:t>расстояния</a:t>
            </a:r>
            <a:endParaRPr lang="ru-RU" dirty="0"/>
          </a:p>
        </p:txBody>
      </p:sp>
      <p:pic>
        <p:nvPicPr>
          <p:cNvPr id="11266" name="Picture 2" descr="https://c.wallhere.com/photos/4d/5e/deathvalley_desert_oldroad_california_car-523824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9" r="50035" b="16132"/>
          <a:stretch/>
        </p:blipFill>
        <p:spPr bwMode="auto">
          <a:xfrm>
            <a:off x="6120568" y="1217697"/>
            <a:ext cx="6091646" cy="341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freepngimg.com/thumb/man/18-man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01" y="236703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627502" y="4197047"/>
            <a:ext cx="5306037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7296225" y="2290330"/>
            <a:ext cx="3657600" cy="1906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953825" y="2282057"/>
            <a:ext cx="74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47688" y="2960954"/>
            <a:ext cx="74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88868" y="2397047"/>
            <a:ext cx="151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Путь за время реакции водителя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8950" y="3119820"/>
            <a:ext cx="23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Путь за время снижения скорости до полной остановки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178" y="1934889"/>
            <a:ext cx="57379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Путь, пройденный автомобилем за время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реакции водителя,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зависит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времени реагирования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скорости движения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автомобиля: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404040"/>
                </a:solidFill>
              </a:rPr>
              <a:t>1. Время реакции водителя от </a:t>
            </a:r>
            <a:r>
              <a:rPr lang="ru-RU" dirty="0">
                <a:solidFill>
                  <a:srgbClr val="404040"/>
                </a:solidFill>
              </a:rPr>
              <a:t>0.7 сек. до 1.5 </a:t>
            </a:r>
            <a:r>
              <a:rPr lang="ru-RU" dirty="0" smtClean="0">
                <a:solidFill>
                  <a:srgbClr val="404040"/>
                </a:solidFill>
              </a:rPr>
              <a:t>сек.</a:t>
            </a:r>
            <a:endParaRPr lang="ru-RU" dirty="0">
              <a:solidFill>
                <a:srgbClr val="404040"/>
              </a:solidFill>
            </a:endParaRPr>
          </a:p>
          <a:p>
            <a:r>
              <a:rPr lang="ru-RU" dirty="0">
                <a:solidFill>
                  <a:srgbClr val="404040"/>
                </a:solidFill>
              </a:rPr>
              <a:t>2. </a:t>
            </a:r>
            <a:r>
              <a:rPr lang="ru-RU" dirty="0" smtClean="0">
                <a:solidFill>
                  <a:srgbClr val="404040"/>
                </a:solidFill>
              </a:rPr>
              <a:t>Перенос </a:t>
            </a:r>
            <a:r>
              <a:rPr lang="ru-RU" dirty="0">
                <a:solidFill>
                  <a:srgbClr val="404040"/>
                </a:solidFill>
              </a:rPr>
              <a:t>ноги с газа на тормоз </a:t>
            </a:r>
            <a:r>
              <a:rPr lang="ru-RU" dirty="0" smtClean="0">
                <a:solidFill>
                  <a:srgbClr val="404040"/>
                </a:solidFill>
              </a:rPr>
              <a:t>0.5 сек.</a:t>
            </a:r>
            <a:endParaRPr lang="ru-RU" dirty="0">
              <a:solidFill>
                <a:srgbClr val="404040"/>
              </a:solidFill>
            </a:endParaRPr>
          </a:p>
          <a:p>
            <a:r>
              <a:rPr lang="ru-RU" dirty="0" smtClean="0">
                <a:solidFill>
                  <a:srgbClr val="404040"/>
                </a:solidFill>
              </a:rPr>
              <a:t>3. Срабатывание </a:t>
            </a:r>
            <a:r>
              <a:rPr lang="ru-RU" dirty="0">
                <a:solidFill>
                  <a:srgbClr val="404040"/>
                </a:solidFill>
              </a:rPr>
              <a:t>тормозной </a:t>
            </a:r>
            <a:r>
              <a:rPr lang="ru-RU" dirty="0" smtClean="0">
                <a:solidFill>
                  <a:srgbClr val="404040"/>
                </a:solidFill>
              </a:rPr>
              <a:t>системы 0.5 сек.</a:t>
            </a:r>
          </a:p>
          <a:p>
            <a:r>
              <a:rPr lang="ru-RU" b="1" dirty="0" smtClean="0">
                <a:solidFill>
                  <a:srgbClr val="404040"/>
                </a:solidFill>
              </a:rPr>
              <a:t>Суммарно, не менее 1.7 сек.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Путь пройдённый за время торможения автомобиля зависит от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скорости движения,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состояния дорожного покрытия, технического состояния автомобиля, уклона дороги и способа торможения.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Время экстренного торможения на сухом асфальте: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20 км/ч – 0,8 сек.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40 км/ч – 1,6 сек.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60 км/ч – 2,4 сек.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100 км/ч – 4,0 сек.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97" y="5068372"/>
            <a:ext cx="248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404040"/>
                </a:solidFill>
              </a:rPr>
              <a:t>T</a:t>
            </a:r>
            <a:r>
              <a:rPr lang="en-US" sz="1600" dirty="0" err="1" smtClean="0">
                <a:solidFill>
                  <a:srgbClr val="404040"/>
                </a:solidFill>
              </a:rPr>
              <a:t>min</a:t>
            </a:r>
            <a:r>
              <a:rPr lang="ru-RU" sz="1600" dirty="0" smtClean="0">
                <a:solidFill>
                  <a:srgbClr val="404040"/>
                </a:solidFill>
              </a:rPr>
              <a:t> </a:t>
            </a:r>
            <a:r>
              <a:rPr lang="en-US" sz="2400" dirty="0" smtClean="0">
                <a:solidFill>
                  <a:srgbClr val="404040"/>
                </a:solidFill>
              </a:rPr>
              <a:t>=</a:t>
            </a:r>
            <a:r>
              <a:rPr lang="ru-RU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smtClean="0">
                <a:solidFill>
                  <a:srgbClr val="404040"/>
                </a:solidFill>
              </a:rPr>
              <a:t>T</a:t>
            </a:r>
            <a:r>
              <a:rPr lang="ru-RU" sz="1600" dirty="0" err="1" smtClean="0">
                <a:solidFill>
                  <a:srgbClr val="404040"/>
                </a:solidFill>
              </a:rPr>
              <a:t>реак</a:t>
            </a:r>
            <a:r>
              <a:rPr lang="ru-RU" sz="1600" dirty="0" smtClean="0">
                <a:solidFill>
                  <a:srgbClr val="404040"/>
                </a:solidFill>
              </a:rPr>
              <a:t>.</a:t>
            </a:r>
            <a:r>
              <a:rPr lang="ru-RU" sz="2400" dirty="0" smtClean="0">
                <a:solidFill>
                  <a:srgbClr val="404040"/>
                </a:solidFill>
              </a:rPr>
              <a:t> + </a:t>
            </a:r>
            <a:r>
              <a:rPr lang="en-US" sz="2400" dirty="0" smtClean="0">
                <a:solidFill>
                  <a:srgbClr val="404040"/>
                </a:solidFill>
              </a:rPr>
              <a:t>T</a:t>
            </a:r>
            <a:r>
              <a:rPr lang="ru-RU" sz="2400" dirty="0" smtClean="0">
                <a:solidFill>
                  <a:srgbClr val="404040"/>
                </a:solidFill>
              </a:rPr>
              <a:t> </a:t>
            </a:r>
            <a:r>
              <a:rPr lang="ru-RU" sz="1400" dirty="0" err="1" smtClean="0">
                <a:solidFill>
                  <a:srgbClr val="404040"/>
                </a:solidFill>
              </a:rPr>
              <a:t>торм</a:t>
            </a:r>
            <a:r>
              <a:rPr lang="ru-RU" sz="1100" dirty="0" smtClean="0">
                <a:solidFill>
                  <a:srgbClr val="404040"/>
                </a:solidFill>
              </a:rPr>
              <a:t>.</a:t>
            </a:r>
            <a:r>
              <a:rPr lang="en-US" sz="1100" dirty="0" smtClean="0">
                <a:solidFill>
                  <a:srgbClr val="404040"/>
                </a:solidFill>
              </a:rPr>
              <a:t> </a:t>
            </a:r>
            <a:endParaRPr lang="ru-RU" sz="1100" dirty="0">
              <a:solidFill>
                <a:srgbClr val="40404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4897" y="5068372"/>
            <a:ext cx="248298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77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2231336" y="446815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8222" y="1608565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04040"/>
                </a:solidFill>
              </a:rPr>
              <a:t>Ошибки </a:t>
            </a:r>
            <a:r>
              <a:rPr lang="ru-RU" dirty="0">
                <a:solidFill>
                  <a:srgbClr val="404040"/>
                </a:solidFill>
              </a:rPr>
              <a:t>в наблюдении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22" y="1977897"/>
            <a:ext cx="43117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04040"/>
                </a:solidFill>
                <a:latin typeface="+mn-lt"/>
                <a:cs typeface="+mn-cs"/>
              </a:rPr>
              <a:t>Предметы, ограничивающие видимость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04040"/>
                </a:solidFill>
                <a:latin typeface="+mn-lt"/>
                <a:cs typeface="+mn-cs"/>
              </a:rPr>
              <a:t>на пешеходном переходе: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п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рипаркованные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автомобили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к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усты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и ограждения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р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екламные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щиты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р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емонт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дороги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221" y="3732223"/>
            <a:ext cx="7044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cs typeface="+mn-cs"/>
              </a:rPr>
              <a:t>Маршрутные транспортные средства (общественный транспорт)</a:t>
            </a:r>
            <a:endParaRPr lang="ru-RU" b="1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в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ыход из-за транспорта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д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вижение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к остановке на проезжей части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с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лепые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зоны крупных автомобилей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222" y="4960440"/>
            <a:ext cx="3588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04040"/>
                </a:solidFill>
                <a:latin typeface="+mn-lt"/>
                <a:cs typeface="+mn-cs"/>
              </a:rPr>
              <a:t>Возможности осмотра: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геометрические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особенности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свещенность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404040"/>
                </a:solidFill>
              </a:rPr>
              <a:t>с</a:t>
            </a:r>
            <a:r>
              <a:rPr lang="ru-RU" dirty="0" err="1" smtClean="0">
                <a:solidFill>
                  <a:srgbClr val="404040"/>
                </a:solidFill>
                <a:latin typeface="+mn-lt"/>
                <a:cs typeface="+mn-cs"/>
              </a:rPr>
              <a:t>ветовозвращающие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элементы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71208" y="6047117"/>
            <a:ext cx="81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08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03" y="4272539"/>
            <a:ext cx="1527141" cy="152714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71" y="4375313"/>
            <a:ext cx="1508606" cy="1508606"/>
          </a:xfrm>
          <a:prstGeom prst="rect">
            <a:avLst/>
          </a:prstGeom>
        </p:spPr>
      </p:pic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35" y="2145742"/>
            <a:ext cx="1671509" cy="1671509"/>
          </a:xfrm>
          <a:prstGeom prst="rect">
            <a:avLst/>
          </a:prstGeom>
        </p:spPr>
      </p:pic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61" y="2248517"/>
            <a:ext cx="1610316" cy="161031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3966463" y="1875435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412374" y="2020341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085389" y="3817251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492271" y="3920025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034444" y="460301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0235" y="1301125"/>
            <a:ext cx="273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Отвлечение </a:t>
            </a:r>
            <a:r>
              <a:rPr lang="ru-RU" dirty="0" smtClean="0">
                <a:solidFill>
                  <a:srgbClr val="404040"/>
                </a:solidFill>
              </a:rPr>
              <a:t>внимания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7898" y="1266124"/>
            <a:ext cx="3824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</a:rPr>
              <a:t>Ф</a:t>
            </a:r>
            <a:r>
              <a:rPr lang="ru-RU" b="1" dirty="0" smtClean="0">
                <a:solidFill>
                  <a:srgbClr val="404040"/>
                </a:solidFill>
              </a:rPr>
              <a:t>акторы </a:t>
            </a:r>
            <a:r>
              <a:rPr lang="ru-RU" b="1" dirty="0">
                <a:solidFill>
                  <a:srgbClr val="404040"/>
                </a:solidFill>
              </a:rPr>
              <a:t>отвлечения от опасности: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04040"/>
                </a:solidFill>
              </a:rPr>
              <a:t>музыка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б</a:t>
            </a:r>
            <a:r>
              <a:rPr lang="ru-RU" dirty="0" smtClean="0">
                <a:solidFill>
                  <a:srgbClr val="404040"/>
                </a:solidFill>
              </a:rPr>
              <a:t>еседа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</a:rPr>
              <a:t>поздание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н</a:t>
            </a:r>
            <a:r>
              <a:rPr lang="ru-RU" dirty="0" smtClean="0">
                <a:solidFill>
                  <a:srgbClr val="404040"/>
                </a:solidFill>
              </a:rPr>
              <a:t>еумение </a:t>
            </a:r>
            <a:r>
              <a:rPr lang="ru-RU" dirty="0">
                <a:solidFill>
                  <a:srgbClr val="404040"/>
                </a:solidFill>
              </a:rPr>
              <a:t>переключать </a:t>
            </a:r>
            <a:r>
              <a:rPr lang="ru-RU" dirty="0" smtClean="0">
                <a:solidFill>
                  <a:srgbClr val="404040"/>
                </a:solidFill>
              </a:rPr>
              <a:t>внимание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</a:rPr>
              <a:t>щущение толпы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п</a:t>
            </a:r>
            <a:r>
              <a:rPr lang="ru-RU" dirty="0" smtClean="0">
                <a:solidFill>
                  <a:srgbClr val="404040"/>
                </a:solidFill>
              </a:rPr>
              <a:t>еревес </a:t>
            </a:r>
            <a:r>
              <a:rPr lang="ru-RU" dirty="0">
                <a:solidFill>
                  <a:srgbClr val="404040"/>
                </a:solidFill>
              </a:rPr>
              <a:t>мгновенных </a:t>
            </a:r>
            <a:r>
              <a:rPr lang="ru-RU" dirty="0" smtClean="0">
                <a:solidFill>
                  <a:srgbClr val="404040"/>
                </a:solidFill>
              </a:rPr>
              <a:t>выгод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н</a:t>
            </a:r>
            <a:r>
              <a:rPr lang="ru-RU" dirty="0" smtClean="0">
                <a:solidFill>
                  <a:srgbClr val="404040"/>
                </a:solidFill>
              </a:rPr>
              <a:t>едостаток знаний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7898" y="3659471"/>
            <a:ext cx="3589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</a:rPr>
              <a:t>Факторы привлечения внимания: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р</a:t>
            </a:r>
            <a:r>
              <a:rPr lang="ru-RU" dirty="0" smtClean="0">
                <a:solidFill>
                  <a:srgbClr val="404040"/>
                </a:solidFill>
              </a:rPr>
              <a:t>езкий звук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в</a:t>
            </a:r>
            <a:r>
              <a:rPr lang="ru-RU" dirty="0" smtClean="0">
                <a:solidFill>
                  <a:srgbClr val="404040"/>
                </a:solidFill>
              </a:rPr>
              <a:t>незапное обнаружение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я</a:t>
            </a:r>
            <a:r>
              <a:rPr lang="ru-RU" dirty="0" smtClean="0">
                <a:solidFill>
                  <a:srgbClr val="404040"/>
                </a:solidFill>
              </a:rPr>
              <a:t>ркая вспышка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</a:rPr>
              <a:t>жидание опасности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04040"/>
                </a:solidFill>
              </a:rPr>
              <a:t>боль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9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6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892</Words>
  <Application>Microsoft Office PowerPoint</Application>
  <PresentationFormat>Широкоэкранный</PresentationFormat>
  <Paragraphs>137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1_Тема Office</vt:lpstr>
      <vt:lpstr>2_Тема Office</vt:lpstr>
      <vt:lpstr>Презентация PowerPoint</vt:lpstr>
      <vt:lpstr>Привлечение внимания. </vt:lpstr>
      <vt:lpstr>Смотрю или наблюдаю?</vt:lpstr>
      <vt:lpstr>Осознанный и неосознанный риск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перехода проезжей части дороги</vt:lpstr>
      <vt:lpstr>Подсказки детям: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Ekaterina Golovleva</cp:lastModifiedBy>
  <cp:revision>118</cp:revision>
  <cp:lastPrinted>2020-06-30T09:55:43Z</cp:lastPrinted>
  <dcterms:created xsi:type="dcterms:W3CDTF">2020-05-10T14:47:27Z</dcterms:created>
  <dcterms:modified xsi:type="dcterms:W3CDTF">2020-07-05T12:28:26Z</dcterms:modified>
</cp:coreProperties>
</file>