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3" r:id="rId3"/>
    <p:sldId id="284" r:id="rId4"/>
    <p:sldId id="258" r:id="rId5"/>
    <p:sldId id="260" r:id="rId6"/>
    <p:sldId id="264" r:id="rId7"/>
    <p:sldId id="285" r:id="rId8"/>
    <p:sldId id="286" r:id="rId9"/>
    <p:sldId id="287" r:id="rId10"/>
    <p:sldId id="288" r:id="rId11"/>
    <p:sldId id="290" r:id="rId12"/>
    <p:sldId id="291" r:id="rId13"/>
    <p:sldId id="292" r:id="rId14"/>
    <p:sldId id="294" r:id="rId15"/>
    <p:sldId id="296" r:id="rId16"/>
    <p:sldId id="273" r:id="rId17"/>
    <p:sldId id="279" r:id="rId18"/>
    <p:sldId id="280" r:id="rId19"/>
    <p:sldId id="281" r:id="rId20"/>
    <p:sldId id="282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580" autoAdjust="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7A19-82A7-4395-8361-EE3C9AA11A2A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5F93-90A4-4E86-B4B6-58562A2453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7A19-82A7-4395-8361-EE3C9AA11A2A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5F93-90A4-4E86-B4B6-58562A2453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7A19-82A7-4395-8361-EE3C9AA11A2A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5F93-90A4-4E86-B4B6-58562A2453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7A19-82A7-4395-8361-EE3C9AA11A2A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5F93-90A4-4E86-B4B6-58562A2453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7A19-82A7-4395-8361-EE3C9AA11A2A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5F93-90A4-4E86-B4B6-58562A2453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7A19-82A7-4395-8361-EE3C9AA11A2A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5F93-90A4-4E86-B4B6-58562A2453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7A19-82A7-4395-8361-EE3C9AA11A2A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5F93-90A4-4E86-B4B6-58562A2453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7A19-82A7-4395-8361-EE3C9AA11A2A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5F93-90A4-4E86-B4B6-58562A2453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7A19-82A7-4395-8361-EE3C9AA11A2A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5F93-90A4-4E86-B4B6-58562A2453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7A19-82A7-4395-8361-EE3C9AA11A2A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5F93-90A4-4E86-B4B6-58562A2453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7A19-82A7-4395-8361-EE3C9AA11A2A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5F93-90A4-4E86-B4B6-58562A2453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E1D7A19-82A7-4395-8361-EE3C9AA11A2A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815F93-90A4-4E86-B4B6-58562A2453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1614692359_170-p-fon-s-ramkoi-dlya-slaida-2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25920" y="2780928"/>
            <a:ext cx="7268344" cy="1008112"/>
          </a:xfrm>
        </p:spPr>
        <p:txBody>
          <a:bodyPr>
            <a:normAutofit fontScale="90000"/>
          </a:bodyPr>
          <a:lstStyle/>
          <a:p>
            <a:pPr marL="342900" lvl="0" indent="-342900" algn="ctr" fontAlgn="base">
              <a:spcBef>
                <a:spcPts val="0"/>
              </a:spcBef>
              <a:spcAft>
                <a:spcPct val="0"/>
              </a:spcAft>
            </a:pPr>
            <a:r>
              <a:rPr lang="ru-RU" sz="22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     </a:t>
            </a:r>
            <a:r>
              <a:rPr lang="ru-RU" sz="2200" b="1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b="1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ОБРАЗОВАТЕЛЬНАЯ ПРОГРАММА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дошкольного образования 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25920" y="4725144"/>
            <a:ext cx="7406640" cy="576064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Краткая презентация 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AADC4A59-F96D-4646-A38E-FDAFE7EF2AC0}"/>
              </a:ext>
            </a:extLst>
          </p:cNvPr>
          <p:cNvSpPr txBox="1">
            <a:spLocks/>
          </p:cNvSpPr>
          <p:nvPr/>
        </p:nvSpPr>
        <p:spPr>
          <a:xfrm>
            <a:off x="323528" y="438065"/>
            <a:ext cx="8568952" cy="1008112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spcAft>
                <a:spcPts val="0"/>
              </a:spcAft>
            </a:pPr>
            <a:r>
              <a:rPr lang="ru-RU" sz="1800" b="1" dirty="0" smtClean="0">
                <a:latin typeface="Times New Roman"/>
                <a:ea typeface="Times New Roman"/>
              </a:rPr>
              <a:t>Муниципальное бюджетное  общеобразовательное учреждение </a:t>
            </a:r>
            <a:endParaRPr lang="ru-RU" sz="2000" b="1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800" b="1" dirty="0" smtClean="0">
                <a:latin typeface="Times New Roman"/>
                <a:ea typeface="Times New Roman"/>
              </a:rPr>
              <a:t>«Гуманитарно-эстетическая гимназия №11» г. Дубны Московской области</a:t>
            </a:r>
            <a:endParaRPr lang="ru-RU" sz="2000" b="1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800" b="1" dirty="0" smtClean="0">
                <a:latin typeface="Times New Roman"/>
                <a:ea typeface="Times New Roman"/>
              </a:rPr>
              <a:t>Структурное подразделение – дошкольное отделение Детский сад «Улыбка»</a:t>
            </a:r>
            <a:endParaRPr lang="ru-RU" sz="2000" b="1" dirty="0">
              <a:latin typeface="Times New Roman"/>
              <a:ea typeface="Times New 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15FAED23-EB46-428B-B25A-36C9F27D2BCF}"/>
              </a:ext>
            </a:extLst>
          </p:cNvPr>
          <p:cNvSpPr txBox="1"/>
          <p:nvPr/>
        </p:nvSpPr>
        <p:spPr>
          <a:xfrm>
            <a:off x="4283968" y="5867980"/>
            <a:ext cx="1742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г. Дубна, 2023г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073514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614692359_170-p-fon-s-ramkoi-dlya-slaida-2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F1460F93-257A-475A-B50F-BC1BCE3AE3EE}"/>
              </a:ext>
            </a:extLst>
          </p:cNvPr>
          <p:cNvSpPr txBox="1">
            <a:spLocks/>
          </p:cNvSpPr>
          <p:nvPr/>
        </p:nvSpPr>
        <p:spPr>
          <a:xfrm>
            <a:off x="1259632" y="360808"/>
            <a:ext cx="7498080" cy="90839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ЗНАЧИМЫЕ ДЛЯ РЕАЛИЗАЦИИ ПРОГРАММЫ ХАРАКТЕРИСТИКИ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rbel" panose="020B0503020204020204" pitchFamily="34" charset="0"/>
              <a:ea typeface="+mj-ea"/>
              <a:cs typeface="+mj-cs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162E99ED-CF7F-403A-86DC-5FB614923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192523"/>
              </p:ext>
            </p:extLst>
          </p:nvPr>
        </p:nvGraphicFramePr>
        <p:xfrm>
          <a:off x="1403648" y="2032400"/>
          <a:ext cx="7210048" cy="4276919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854013">
                  <a:extLst>
                    <a:ext uri="{9D8B030D-6E8A-4147-A177-3AD203B41FA5}">
                      <a16:colId xmlns="" xmlns:a16="http://schemas.microsoft.com/office/drawing/2014/main" val="3841150712"/>
                    </a:ext>
                  </a:extLst>
                </a:gridCol>
                <a:gridCol w="2754499">
                  <a:extLst>
                    <a:ext uri="{9D8B030D-6E8A-4147-A177-3AD203B41FA5}">
                      <a16:colId xmlns="" xmlns:a16="http://schemas.microsoft.com/office/drawing/2014/main" val="2329040401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37739852"/>
                    </a:ext>
                  </a:extLst>
                </a:gridCol>
                <a:gridCol w="700209">
                  <a:extLst>
                    <a:ext uri="{9D8B030D-6E8A-4147-A177-3AD203B41FA5}">
                      <a16:colId xmlns="" xmlns:a16="http://schemas.microsoft.com/office/drawing/2014/main" val="3278372177"/>
                    </a:ext>
                  </a:extLst>
                </a:gridCol>
                <a:gridCol w="533175">
                  <a:extLst>
                    <a:ext uri="{9D8B030D-6E8A-4147-A177-3AD203B41FA5}">
                      <a16:colId xmlns="" xmlns:a16="http://schemas.microsoft.com/office/drawing/2014/main" val="905372288"/>
                    </a:ext>
                  </a:extLst>
                </a:gridCol>
              </a:tblGrid>
              <a:tr h="5826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Группа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Возраст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Направленность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Кол-во групп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Пред. нап.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184516917"/>
                  </a:ext>
                </a:extLst>
              </a:tr>
              <a:tr h="254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младенческая группа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до одного года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нет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нет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нет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189103146"/>
                  </a:ext>
                </a:extLst>
              </a:tr>
              <a:tr h="526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первая группа раннего возраста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от полутора до двух лет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общеразвивающая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69864850"/>
                  </a:ext>
                </a:extLst>
              </a:tr>
              <a:tr h="582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вторая группа раннего возраста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от двух до трёх лет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общеразвивающая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1-2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44416095"/>
                  </a:ext>
                </a:extLst>
              </a:tr>
              <a:tr h="582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младшая группа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от трёх до четырёх лет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общеразвивающая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1-2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32021488"/>
                  </a:ext>
                </a:extLst>
              </a:tr>
              <a:tr h="582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средняя группа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от четырёх до пяти лет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общеразвивающая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1-2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063420"/>
                  </a:ext>
                </a:extLst>
              </a:tr>
              <a:tr h="582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старшая группа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от пяти до шести лет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общеразвивающая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1-2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8801814"/>
                  </a:ext>
                </a:extLst>
              </a:tr>
              <a:tr h="582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подготовительная к школе группа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от шести до семи лет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общеразвивающая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1-2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1676222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102974C-CF64-43B3-9C8D-9BC45AA4551B}"/>
              </a:ext>
            </a:extLst>
          </p:cNvPr>
          <p:cNvSpPr txBox="1"/>
          <p:nvPr/>
        </p:nvSpPr>
        <p:spPr>
          <a:xfrm>
            <a:off x="827584" y="1268760"/>
            <a:ext cx="6627968" cy="684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50215" algn="just">
              <a:spcBef>
                <a:spcPts val="300"/>
              </a:spcBef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Комплектование групп раннего и дошкольного возраста </a:t>
            </a:r>
          </a:p>
          <a:p>
            <a:pPr indent="450215" algn="just">
              <a:spcBef>
                <a:spcPts val="300"/>
              </a:spcBef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осуществляется по возрасту, без отбора по уровню развития.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5873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614692359_170-p-fon-s-ramkoi-dlya-slaida-2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F1460F93-257A-475A-B50F-BC1BCE3AE3EE}"/>
              </a:ext>
            </a:extLst>
          </p:cNvPr>
          <p:cNvSpPr txBox="1">
            <a:spLocks/>
          </p:cNvSpPr>
          <p:nvPr/>
        </p:nvSpPr>
        <p:spPr>
          <a:xfrm>
            <a:off x="1259632" y="360808"/>
            <a:ext cx="7498080" cy="90839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ЗАДАЧИ И СОДЕРЖАНИЕ ОБРАЗОВАТЕЛЬНОЙ ДЕЯТЕЛЬНОСТИ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rbel" panose="020B0503020204020204" pitchFamily="34" charset="0"/>
              <a:ea typeface="+mj-ea"/>
              <a:cs typeface="+mj-cs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162E99ED-CF7F-403A-86DC-5FB614923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62161920"/>
              </p:ext>
            </p:extLst>
          </p:nvPr>
        </p:nvGraphicFramePr>
        <p:xfrm>
          <a:off x="1411908" y="1988840"/>
          <a:ext cx="7210048" cy="4087528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359892">
                  <a:extLst>
                    <a:ext uri="{9D8B030D-6E8A-4147-A177-3AD203B41FA5}">
                      <a16:colId xmlns="" xmlns:a16="http://schemas.microsoft.com/office/drawing/2014/main" val="3841150712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340190038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745566874"/>
                    </a:ext>
                  </a:extLst>
                </a:gridCol>
                <a:gridCol w="2436661">
                  <a:extLst>
                    <a:ext uri="{9D8B030D-6E8A-4147-A177-3AD203B41FA5}">
                      <a16:colId xmlns="" xmlns:a16="http://schemas.microsoft.com/office/drawing/2014/main" val="898723959"/>
                    </a:ext>
                  </a:extLst>
                </a:gridCol>
                <a:gridCol w="533175">
                  <a:extLst>
                    <a:ext uri="{9D8B030D-6E8A-4147-A177-3AD203B41FA5}">
                      <a16:colId xmlns="" xmlns:a16="http://schemas.microsoft.com/office/drawing/2014/main" val="905372288"/>
                    </a:ext>
                  </a:extLst>
                </a:gridCol>
              </a:tblGrid>
              <a:tr h="75545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Возрастной период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Задачи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9000"/>
                        </a:lnSpc>
                      </a:pPr>
                      <a:r>
                        <a:rPr lang="ru-RU" sz="1200" dirty="0">
                          <a:effectLst/>
                        </a:rPr>
                        <a:t>Содержание образовательной деятельности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1200" dirty="0">
                          <a:effectLst/>
                        </a:rPr>
                        <a:t>Решение совокупных задач воспитания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Пред. </a:t>
                      </a:r>
                      <a:r>
                        <a:rPr lang="ru-RU" sz="1200" dirty="0" err="1">
                          <a:effectLst/>
                        </a:rPr>
                        <a:t>нап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184516917"/>
                  </a:ext>
                </a:extLst>
              </a:tr>
              <a:tr h="453793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От 1 до 2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п.18.2.1 ФОП 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п.18.2.2 ФОП</a:t>
                      </a:r>
                      <a:endParaRPr lang="ru-RU" sz="1200">
                        <a:effectLst/>
                      </a:endParaRPr>
                    </a:p>
                    <a:p>
                      <a:r>
                        <a:rPr lang="ru-RU" sz="1600">
                          <a:effectLst/>
                        </a:rPr>
                        <a:t>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 rowSpan="8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lang="ru-RU" sz="1600" dirty="0">
                          <a:effectLst/>
                        </a:rPr>
                        <a:t>Решение совокупных задач воспитания в рамках данной образовательной области направлено на приобщение к ценностям: родина, природа, семья, человек, жизнь, милосердие, добро, дружба, сотрудничество, труд (п. 18.8 ФОП ДО).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69864850"/>
                  </a:ext>
                </a:extLst>
              </a:tr>
              <a:tr h="477428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От 2 до 3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п.18.3.1 ФОП 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ru-RU" sz="1600">
                          <a:effectLst/>
                        </a:rPr>
                        <a:t>п.18.3.2 ФОП</a:t>
                      </a:r>
                      <a:endParaRPr lang="ru-RU" sz="1200">
                        <a:effectLst/>
                      </a:endParaRPr>
                    </a:p>
                    <a:p>
                      <a:r>
                        <a:rPr lang="ru-RU" sz="1600">
                          <a:effectLst/>
                        </a:rPr>
                        <a:t>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44416095"/>
                  </a:ext>
                </a:extLst>
              </a:tr>
              <a:tr h="477428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От 3 до 4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п.18.4.1 ФОП 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ru-RU" sz="1600">
                          <a:effectLst/>
                        </a:rPr>
                        <a:t>п.18.4.2 ФОП</a:t>
                      </a:r>
                      <a:endParaRPr lang="ru-RU" sz="1200">
                        <a:effectLst/>
                      </a:endParaRPr>
                    </a:p>
                    <a:p>
                      <a:r>
                        <a:rPr lang="ru-RU" sz="1600">
                          <a:effectLst/>
                        </a:rPr>
                        <a:t>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32021488"/>
                  </a:ext>
                </a:extLst>
              </a:tr>
              <a:tr h="453793">
                <a:tc rowSpan="2"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От 4 до 5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rowSpan="2"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п.18.5.1 ФОП 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rowSpan="2"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п.18.5.2 ФОП</a:t>
                      </a:r>
                      <a:endParaRPr lang="ru-RU" sz="1200">
                        <a:effectLst/>
                      </a:endParaRPr>
                    </a:p>
                    <a:p>
                      <a:r>
                        <a:rPr lang="ru-RU" sz="1600">
                          <a:effectLst/>
                        </a:rPr>
                        <a:t>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063420"/>
                  </a:ext>
                </a:extLst>
              </a:tr>
              <a:tr h="158720">
                <a:tc vMerge="1">
                  <a:txBody>
                    <a:bodyPr/>
                    <a:lstStyle/>
                    <a:p>
                      <a:r>
                        <a:rPr lang="ru-RU" sz="16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5 до 6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п.18.6.1 ФОП 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п.18.6.2 ФОП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8801814"/>
                  </a:ext>
                </a:extLst>
              </a:tr>
              <a:tr h="295073">
                <a:tc rowSpan="2"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От 5 до 6 лет</a:t>
                      </a:r>
                      <a:endParaRPr lang="ru-RU"/>
                    </a:p>
                  </a:txBody>
                  <a:tcPr marL="6350" marR="6350" marT="0" marB="0"/>
                </a:tc>
                <a:tc rowSpan="2"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п.18.6.1 ФОП ДО</a:t>
                      </a:r>
                      <a:endParaRPr lang="ru-RU"/>
                    </a:p>
                  </a:txBody>
                  <a:tcPr marL="6350" marR="6350" marT="0" marB="0"/>
                </a:tc>
                <a:tc rowSpan="2"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п.18.6.2 ФОП</a:t>
                      </a:r>
                      <a:endParaRPr lang="ru-RU" sz="1200" dirty="0">
                        <a:effectLst/>
                      </a:endParaRPr>
                    </a:p>
                    <a:p>
                      <a:r>
                        <a:rPr lang="ru-RU" sz="1600" dirty="0">
                          <a:effectLst/>
                        </a:rPr>
                        <a:t>ДО</a:t>
                      </a:r>
                      <a:endParaRPr lang="ru-RU" dirty="0"/>
                    </a:p>
                  </a:txBody>
                  <a:tcPr marL="6350" marR="635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02299176"/>
                  </a:ext>
                </a:extLst>
              </a:tr>
              <a:tr h="247104">
                <a:tc vMerge="1">
                  <a:txBody>
                    <a:bodyPr/>
                    <a:lstStyle/>
                    <a:p>
                      <a:r>
                        <a:rPr lang="ru-RU" sz="16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6 до 7лет</a:t>
                      </a:r>
                      <a:r>
                        <a:rPr lang="ru-RU" sz="2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п.18.7.1 ФОП ДО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  <a:tabLst>
                          <a:tab pos="98425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п.18.7.2ФОП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16762223"/>
                  </a:ext>
                </a:extLst>
              </a:tr>
              <a:tr h="663547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От 6 до 7лет</a:t>
                      </a:r>
                      <a:r>
                        <a:rPr lang="ru-RU" sz="260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п.18.7.1 ФОП ДО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  <a:tabLst>
                          <a:tab pos="984250" algn="l"/>
                        </a:tabLst>
                      </a:pPr>
                      <a:r>
                        <a:rPr lang="ru-RU" sz="1600" dirty="0">
                          <a:effectLst/>
                        </a:rPr>
                        <a:t>п.18.7.2ФОП</a:t>
                      </a:r>
                      <a:endParaRPr lang="ru-RU" sz="1200" dirty="0">
                        <a:effectLst/>
                      </a:endParaRPr>
                    </a:p>
                    <a:p>
                      <a:r>
                        <a:rPr lang="ru-RU" sz="1600" dirty="0">
                          <a:effectLst/>
                        </a:rPr>
                        <a:t>ЛО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7203884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28B7797-4B35-4573-8676-3CDF2BCB9FAA}"/>
              </a:ext>
            </a:extLst>
          </p:cNvPr>
          <p:cNvSpPr txBox="1"/>
          <p:nvPr/>
        </p:nvSpPr>
        <p:spPr>
          <a:xfrm>
            <a:off x="1411908" y="1405463"/>
            <a:ext cx="4328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</a:t>
            </a:r>
          </a:p>
        </p:txBody>
      </p:sp>
    </p:spTree>
    <p:extLst>
      <p:ext uri="{BB962C8B-B14F-4D97-AF65-F5344CB8AC3E}">
        <p14:creationId xmlns="" xmlns:p14="http://schemas.microsoft.com/office/powerpoint/2010/main" val="64408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614692359_170-p-fon-s-ramkoi-dlya-slaida-2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F1460F93-257A-475A-B50F-BC1BCE3AE3EE}"/>
              </a:ext>
            </a:extLst>
          </p:cNvPr>
          <p:cNvSpPr txBox="1">
            <a:spLocks/>
          </p:cNvSpPr>
          <p:nvPr/>
        </p:nvSpPr>
        <p:spPr>
          <a:xfrm>
            <a:off x="1259632" y="360808"/>
            <a:ext cx="7498080" cy="90839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ЗАДАЧИ И СОДЕРЖАНИЕ ОБРАЗОВАТЕЛЬНОЙ ДЕЯТЕЛЬНОСТИ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rbel" panose="020B0503020204020204" pitchFamily="34" charset="0"/>
              <a:ea typeface="+mj-ea"/>
              <a:cs typeface="+mj-cs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162E99ED-CF7F-403A-86DC-5FB614923478}"/>
              </a:ext>
            </a:extLst>
          </p:cNvPr>
          <p:cNvGraphicFramePr>
            <a:graphicFrameLocks noGrp="1"/>
          </p:cNvGraphicFramePr>
          <p:nvPr/>
        </p:nvGraphicFramePr>
        <p:xfrm>
          <a:off x="1403648" y="1916832"/>
          <a:ext cx="7210048" cy="4401854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656184">
                  <a:extLst>
                    <a:ext uri="{9D8B030D-6E8A-4147-A177-3AD203B41FA5}">
                      <a16:colId xmlns="" xmlns:a16="http://schemas.microsoft.com/office/drawing/2014/main" val="3841150712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340190038"/>
                    </a:ext>
                  </a:extLst>
                </a:gridCol>
                <a:gridCol w="1903040">
                  <a:extLst>
                    <a:ext uri="{9D8B030D-6E8A-4147-A177-3AD203B41FA5}">
                      <a16:colId xmlns="" xmlns:a16="http://schemas.microsoft.com/office/drawing/2014/main" val="745566874"/>
                    </a:ext>
                  </a:extLst>
                </a:gridCol>
                <a:gridCol w="1533473">
                  <a:extLst>
                    <a:ext uri="{9D8B030D-6E8A-4147-A177-3AD203B41FA5}">
                      <a16:colId xmlns="" xmlns:a16="http://schemas.microsoft.com/office/drawing/2014/main" val="898723959"/>
                    </a:ext>
                  </a:extLst>
                </a:gridCol>
                <a:gridCol w="533175">
                  <a:extLst>
                    <a:ext uri="{9D8B030D-6E8A-4147-A177-3AD203B41FA5}">
                      <a16:colId xmlns="" xmlns:a16="http://schemas.microsoft.com/office/drawing/2014/main" val="905372288"/>
                    </a:ext>
                  </a:extLst>
                </a:gridCol>
              </a:tblGrid>
              <a:tr h="63761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Возрастной период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Задачи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Содержание образовательной деятельности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63295" algn="l"/>
                          <a:tab pos="2155190" algn="l"/>
                        </a:tabLst>
                      </a:pPr>
                      <a:r>
                        <a:rPr lang="ru-RU" sz="1200" dirty="0">
                          <a:effectLst/>
                        </a:rPr>
                        <a:t>Решение совокупных задач воспитания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Пред. нап.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184516917"/>
                  </a:ext>
                </a:extLst>
              </a:tr>
              <a:tr h="576152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От 1 до 2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п.19.2.1 ФОП 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ru-RU" sz="1600" dirty="0">
                          <a:effectLst/>
                        </a:rPr>
                        <a:t>п.19.2.2 ФОП</a:t>
                      </a:r>
                    </a:p>
                    <a:p>
                      <a:r>
                        <a:rPr lang="ru-RU" sz="1600" dirty="0">
                          <a:effectLst/>
                        </a:rPr>
                        <a:t>ДО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 rowSpan="6"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Решение совокупных задач воспитания в рамках данной образовательной области направлено на приобщение к ценностям: человек, семья, познание, Родина, природа (п. 19.8 ФОП ДО).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69864850"/>
                  </a:ext>
                </a:extLst>
              </a:tr>
              <a:tr h="637617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От 2 до 3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п.19.3.1 ФОП 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  <a:tabLst>
                          <a:tab pos="993775" algn="l"/>
                        </a:tabLst>
                      </a:pPr>
                      <a:r>
                        <a:rPr lang="ru-RU" sz="1600">
                          <a:effectLst/>
                        </a:rPr>
                        <a:t>п.19.3.2ФОП</a:t>
                      </a:r>
                      <a:endParaRPr lang="ru-RU" sz="1200">
                        <a:effectLst/>
                      </a:endParaRPr>
                    </a:p>
                    <a:p>
                      <a:r>
                        <a:rPr lang="ru-RU" sz="1600">
                          <a:effectLst/>
                        </a:rPr>
                        <a:t>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 vMerge="1"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44416095"/>
                  </a:ext>
                </a:extLst>
              </a:tr>
              <a:tr h="637617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От 3 до 4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п.19.4.1 ФОП 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п.19.4.2 ФОП</a:t>
                      </a:r>
                      <a:endParaRPr lang="ru-RU" sz="1200">
                        <a:effectLst/>
                      </a:endParaRPr>
                    </a:p>
                    <a:p>
                      <a:r>
                        <a:rPr lang="ru-RU" sz="1600">
                          <a:effectLst/>
                        </a:rPr>
                        <a:t>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 vMerge="1"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32021488"/>
                  </a:ext>
                </a:extLst>
              </a:tr>
              <a:tr h="637617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От 4 до 5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п.19.5.1 ФОП 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ru-RU" sz="1600">
                          <a:effectLst/>
                        </a:rPr>
                        <a:t>п.19.5.2 ФОП</a:t>
                      </a:r>
                      <a:endParaRPr lang="ru-RU" sz="1200">
                        <a:effectLst/>
                      </a:endParaRPr>
                    </a:p>
                    <a:p>
                      <a:r>
                        <a:rPr lang="ru-RU" sz="1600">
                          <a:effectLst/>
                        </a:rPr>
                        <a:t>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 vMerge="1"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063420"/>
                  </a:ext>
                </a:extLst>
              </a:tr>
              <a:tr h="637617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От 5 до 6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п.19.6.1 ФОП 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п.19.6.2 ФОП</a:t>
                      </a:r>
                      <a:endParaRPr lang="ru-RU" sz="1200">
                        <a:effectLst/>
                      </a:endParaRPr>
                    </a:p>
                    <a:p>
                      <a:r>
                        <a:rPr lang="ru-RU" sz="1600">
                          <a:effectLst/>
                        </a:rPr>
                        <a:t>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 vMerge="1"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8801814"/>
                  </a:ext>
                </a:extLst>
              </a:tr>
              <a:tr h="637617">
                <a:tc>
                  <a:txBody>
                    <a:bodyPr/>
                    <a:lstStyle/>
                    <a:p>
                      <a:pPr>
                        <a:tabLst>
                          <a:tab pos="1911350" algn="r"/>
                        </a:tabLst>
                      </a:pPr>
                      <a:r>
                        <a:rPr lang="ru-RU" sz="1600" dirty="0">
                          <a:effectLst/>
                        </a:rPr>
                        <a:t>От 6 до 7 лет	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75000"/>
                        </a:lnSpc>
                        <a:tabLst>
                          <a:tab pos="978535" algn="ctr"/>
                          <a:tab pos="1947545" algn="r"/>
                        </a:tabLst>
                      </a:pPr>
                      <a:r>
                        <a:rPr lang="ru-RU" sz="1600" dirty="0">
                          <a:effectLst/>
                        </a:rPr>
                        <a:t>		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tabLst>
                          <a:tab pos="978535" algn="ctr"/>
                          <a:tab pos="1947545" algn="r"/>
                        </a:tabLst>
                      </a:pPr>
                      <a:r>
                        <a:rPr lang="ru-RU" sz="1600" dirty="0">
                          <a:effectLst/>
                        </a:rPr>
                        <a:t>п.19.7.1 ФОП ДО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ru-RU" sz="1600" dirty="0">
                          <a:effectLst/>
                        </a:rPr>
                        <a:t>п.19.7.2 ФОП</a:t>
                      </a:r>
                      <a:endParaRPr lang="ru-RU" sz="1200" dirty="0">
                        <a:effectLst/>
                      </a:endParaRPr>
                    </a:p>
                    <a:p>
                      <a:r>
                        <a:rPr lang="ru-RU" sz="1600" dirty="0">
                          <a:effectLst/>
                        </a:rPr>
                        <a:t>ДО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1676222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28B7797-4B35-4573-8676-3CDF2BCB9FAA}"/>
              </a:ext>
            </a:extLst>
          </p:cNvPr>
          <p:cNvSpPr txBox="1"/>
          <p:nvPr/>
        </p:nvSpPr>
        <p:spPr>
          <a:xfrm>
            <a:off x="1411908" y="1318659"/>
            <a:ext cx="287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Познавательное развитие</a:t>
            </a:r>
          </a:p>
        </p:txBody>
      </p:sp>
    </p:spTree>
    <p:extLst>
      <p:ext uri="{BB962C8B-B14F-4D97-AF65-F5344CB8AC3E}">
        <p14:creationId xmlns="" xmlns:p14="http://schemas.microsoft.com/office/powerpoint/2010/main" val="909202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614692359_170-p-fon-s-ramkoi-dlya-slaida-2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F1460F93-257A-475A-B50F-BC1BCE3AE3EE}"/>
              </a:ext>
            </a:extLst>
          </p:cNvPr>
          <p:cNvSpPr txBox="1">
            <a:spLocks/>
          </p:cNvSpPr>
          <p:nvPr/>
        </p:nvSpPr>
        <p:spPr>
          <a:xfrm>
            <a:off x="1259632" y="360808"/>
            <a:ext cx="7498080" cy="90839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ЗАДАЧИ И СОДЕРЖАНИЕ ОБРАЗОВАТЕЛЬНОЙ ДЕЯТЕЛЬНОСТИ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rbel" panose="020B0503020204020204" pitchFamily="34" charset="0"/>
              <a:ea typeface="+mj-ea"/>
              <a:cs typeface="+mj-cs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162E99ED-CF7F-403A-86DC-5FB614923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86771893"/>
              </p:ext>
            </p:extLst>
          </p:nvPr>
        </p:nvGraphicFramePr>
        <p:xfrm>
          <a:off x="1403648" y="1920274"/>
          <a:ext cx="7210048" cy="43890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="" xmlns:a16="http://schemas.microsoft.com/office/drawing/2014/main" val="3841150712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340190038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745566874"/>
                    </a:ext>
                  </a:extLst>
                </a:gridCol>
                <a:gridCol w="1852337">
                  <a:extLst>
                    <a:ext uri="{9D8B030D-6E8A-4147-A177-3AD203B41FA5}">
                      <a16:colId xmlns="" xmlns:a16="http://schemas.microsoft.com/office/drawing/2014/main" val="898723959"/>
                    </a:ext>
                  </a:extLst>
                </a:gridCol>
                <a:gridCol w="533175">
                  <a:extLst>
                    <a:ext uri="{9D8B030D-6E8A-4147-A177-3AD203B41FA5}">
                      <a16:colId xmlns="" xmlns:a16="http://schemas.microsoft.com/office/drawing/2014/main" val="905372288"/>
                    </a:ext>
                  </a:extLst>
                </a:gridCol>
              </a:tblGrid>
              <a:tr h="69426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Возрастной период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Задачи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9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Содержание образовательной деятельности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63295" algn="l"/>
                          <a:tab pos="2155190" algn="l"/>
                        </a:tabLs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Решение совокупных задач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воспитания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1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184516917"/>
                  </a:ext>
                </a:extLst>
              </a:tr>
              <a:tr h="561697">
                <a:tc>
                  <a:txBody>
                    <a:bodyPr/>
                    <a:lstStyle/>
                    <a:p>
                      <a:r>
                        <a:rPr lang="ru-RU" sz="16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1 до 2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п.20.2.1 ФОП 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п.20.2.2 ФОП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 rowSpan="7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tabLst>
                          <a:tab pos="1725295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Решение совокупных задач воспитания в рамках данной образовательной области направлено на приобщение к ценностям: культура,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красота (п. 20.8 ФОП ДО).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ru-RU" sz="500" dirty="0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69864850"/>
                  </a:ext>
                </a:extLst>
              </a:tr>
              <a:tr h="561697">
                <a:tc>
                  <a:txBody>
                    <a:bodyPr/>
                    <a:lstStyle/>
                    <a:p>
                      <a:r>
                        <a:rPr lang="ru-RU" sz="16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2 до 3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п.20.3.1 ФОП 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п.20.3.2 ФОП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44416095"/>
                  </a:ext>
                </a:extLst>
              </a:tr>
              <a:tr h="533890">
                <a:tc>
                  <a:txBody>
                    <a:bodyPr/>
                    <a:lstStyle/>
                    <a:p>
                      <a:r>
                        <a:rPr lang="ru-RU" sz="16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3 до 4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п.20.4.1 ФОП 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п.20.4.2 ФОП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32021488"/>
                  </a:ext>
                </a:extLst>
              </a:tr>
              <a:tr h="561697">
                <a:tc>
                  <a:txBody>
                    <a:bodyPr/>
                    <a:lstStyle/>
                    <a:p>
                      <a:r>
                        <a:rPr lang="ru-RU" sz="16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4 до 5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п.20.5.1 ФОП 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п.20.5.2 ФОП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063420"/>
                  </a:ext>
                </a:extLst>
              </a:tr>
              <a:tr h="533890">
                <a:tc rowSpan="2">
                  <a:txBody>
                    <a:bodyPr/>
                    <a:lstStyle/>
                    <a:p>
                      <a:r>
                        <a:rPr lang="ru-RU" sz="16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5 до 6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rowSpan="2"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п.20.6.1 ФОП 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rowSpan="2"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п.20.6.2 ФОП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8801814"/>
                  </a:ext>
                </a:extLst>
              </a:tr>
              <a:tr h="221829">
                <a:tc vMerge="1">
                  <a:txBody>
                    <a:bodyPr/>
                    <a:lstStyle/>
                    <a:p>
                      <a:r>
                        <a:rPr lang="ru-RU" sz="16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6 до 7 лет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п.19.7.1 ФОП 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п.19.7.2 ФОП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50" marR="635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1676222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ru-RU" sz="16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6 до 7 лет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п.19.7.1 ФОП 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п.19.7.2 ФОП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1916457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28B7797-4B35-4573-8676-3CDF2BCB9FAA}"/>
              </a:ext>
            </a:extLst>
          </p:cNvPr>
          <p:cNvSpPr txBox="1"/>
          <p:nvPr/>
        </p:nvSpPr>
        <p:spPr>
          <a:xfrm>
            <a:off x="1411908" y="1318659"/>
            <a:ext cx="1995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Речевое развитие</a:t>
            </a:r>
          </a:p>
        </p:txBody>
      </p:sp>
    </p:spTree>
    <p:extLst>
      <p:ext uri="{BB962C8B-B14F-4D97-AF65-F5344CB8AC3E}">
        <p14:creationId xmlns="" xmlns:p14="http://schemas.microsoft.com/office/powerpoint/2010/main" val="2877917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614692359_170-p-fon-s-ramkoi-dlya-slaida-2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F1460F93-257A-475A-B50F-BC1BCE3AE3EE}"/>
              </a:ext>
            </a:extLst>
          </p:cNvPr>
          <p:cNvSpPr txBox="1">
            <a:spLocks/>
          </p:cNvSpPr>
          <p:nvPr/>
        </p:nvSpPr>
        <p:spPr>
          <a:xfrm>
            <a:off x="1331640" y="683979"/>
            <a:ext cx="7498080" cy="90839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ЧАСТЬ ПРОГРАММЫ,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ФОРМИРУЕМАЯ УЧАСТНИКАМИ ОБРАЗОВАТЕЛЬНОГО ПРОЦЕССА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rbel" panose="020B0503020204020204" pitchFamily="34" charset="0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CE4D7D6-1014-4B5E-BC64-1F8AA2CFF234}"/>
              </a:ext>
            </a:extLst>
          </p:cNvPr>
          <p:cNvSpPr txBox="1"/>
          <p:nvPr/>
        </p:nvSpPr>
        <p:spPr>
          <a:xfrm>
            <a:off x="323528" y="1628800"/>
            <a:ext cx="856895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Содержательный раздел вариативной части Программы — части, формируемой участниками образовательных отношений, находится в полном соответствии с парциальной программой и обеспечивается следующими пособиями: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Юный эколог: Парциальная программа экологического воспитания (3-7 лет):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Николаева С. Н. Юный эколог: Парциальная программа экологического воспитания (3–7 лет).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Николаева С. Н. Экологическое воспитание в младшей группе детского сада (3-4 года). 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Николаева С. Н. Экологическое воспитание в средней группе детского сада (4-5 лет). 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Николаева С. Н. Экологическое воспитание в старшей группе детского сада (5-6 лет). 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Николаева С. Н. Экологическое воспитание в подготовительной  группе детского сада (6-7 лет). 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Николаева С. Н. Картины из жизни диких животных (3-7 лет).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Николаева С. Н. Картины из жизни домашних животных (3-7 лет). 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Николаева С. Н. Календарь сезонных наблюдений (5-9 лет).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Плакаты к парциальной программе «Юный эколог»: «Вода в природных явлениях», «Где в природе есть вода», «Зачем люди ходят в лес», «Зачем пилят деревья», «Как вода "работает" на человека», «Как дерево дышит, питается, растет», «Как лесник заботится о лесе», «Кому нужна вода», «Кому нужны деревья в лесу», «Кто в море живет», «Кто долго обходится без воды», «Кто на болоте живет», «Лес — многоэтажный дом», «Пищевые цепочки», «Пожар в лесу», «Этого не следует делать в лесу».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Парциальная программа «Добрый мир», автор Шевченко Л.Л.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Книга 1. Прогулки по дням творения.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Книга 2. Хорошо - плохо.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Книга 3. Семья. Родина. Православный Храм. Наши меньшие друзья.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Книга 4. Чему мы радуемся?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Наглядные материалы «Добрый мир»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Парциальная программа «Юные гимнасты» (5-7 лет):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Леукина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А. П., Моисеева Е. В.,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Первойкин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М. С.,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Чеменева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А. А. Юные гимнасты. Система занятий для девочек 5-7 лет. </a:t>
            </a:r>
          </a:p>
          <a:p>
            <a:pPr lvl="0"/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Леукина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А. П., Моисеева Е. В.,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Первойкин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М. С.,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Чеменева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А. А. Юные гимнасты. Система занятий для мальчиков 5-7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1849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614692359_170-p-fon-s-ramkoi-dlya-slaida-2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F1460F93-257A-475A-B50F-BC1BCE3AE3EE}"/>
              </a:ext>
            </a:extLst>
          </p:cNvPr>
          <p:cNvSpPr txBox="1">
            <a:spLocks/>
          </p:cNvSpPr>
          <p:nvPr/>
        </p:nvSpPr>
        <p:spPr>
          <a:xfrm>
            <a:off x="1331639" y="116632"/>
            <a:ext cx="7498080" cy="46162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РАБОЧАЯ ПРОГРАММА ВОСПИТАНИЯ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rbel" panose="020B0503020204020204" pitchFamily="34" charset="0"/>
              <a:ea typeface="+mj-ea"/>
              <a:cs typeface="+mj-cs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0CC9A90C-6CB2-432B-90B6-79DAD3CAB9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39397155"/>
              </p:ext>
            </p:extLst>
          </p:nvPr>
        </p:nvGraphicFramePr>
        <p:xfrm>
          <a:off x="251520" y="620688"/>
          <a:ext cx="8784976" cy="581246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44216">
                  <a:extLst>
                    <a:ext uri="{9D8B030D-6E8A-4147-A177-3AD203B41FA5}">
                      <a16:colId xmlns="" xmlns:a16="http://schemas.microsoft.com/office/drawing/2014/main" val="3124624778"/>
                    </a:ext>
                  </a:extLst>
                </a:gridCol>
                <a:gridCol w="1292928">
                  <a:extLst>
                    <a:ext uri="{9D8B030D-6E8A-4147-A177-3AD203B41FA5}">
                      <a16:colId xmlns="" xmlns:a16="http://schemas.microsoft.com/office/drawing/2014/main" val="2639103447"/>
                    </a:ext>
                  </a:extLst>
                </a:gridCol>
                <a:gridCol w="5547832">
                  <a:extLst>
                    <a:ext uri="{9D8B030D-6E8A-4147-A177-3AD203B41FA5}">
                      <a16:colId xmlns="" xmlns:a16="http://schemas.microsoft.com/office/drawing/2014/main" val="1113401815"/>
                    </a:ext>
                  </a:extLst>
                </a:gridCol>
              </a:tblGrid>
              <a:tr h="467163">
                <a:tc>
                  <a:txBody>
                    <a:bodyPr/>
                    <a:lstStyle/>
                    <a:p>
                      <a:pPr algn="ctr">
                        <a:lnSpc>
                          <a:spcPct val="270000"/>
                        </a:lnSpc>
                      </a:pPr>
                      <a:r>
                        <a:rPr lang="ru-RU" sz="1200" b="1" dirty="0">
                          <a:effectLst/>
                        </a:rPr>
                        <a:t>Направление воспитания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" marR="4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</a:rPr>
                        <a:t>Ценности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" marR="476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</a:rPr>
                        <a:t>Целевые ориентиры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" marR="4769" marT="0" marB="0" anchor="ctr"/>
                </a:tc>
                <a:extLst>
                  <a:ext uri="{0D108BD9-81ED-4DB2-BD59-A6C34878D82A}">
                    <a16:rowId xmlns="" xmlns:a16="http://schemas.microsoft.com/office/drawing/2014/main" val="725684699"/>
                  </a:ext>
                </a:extLst>
              </a:tr>
              <a:tr h="370258"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Патриотическое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" marR="47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ru-RU" sz="1200" dirty="0">
                          <a:effectLst/>
                        </a:rPr>
                        <a:t>Родина, природа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" marR="4769" marT="0" marB="0" anchor="b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Проявляющий привязанность к близким людям, бережное отношение к живому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" marR="4769" marT="0" marB="0"/>
                </a:tc>
                <a:extLst>
                  <a:ext uri="{0D108BD9-81ED-4DB2-BD59-A6C34878D82A}">
                    <a16:rowId xmlns="" xmlns:a16="http://schemas.microsoft.com/office/drawing/2014/main" val="2828631001"/>
                  </a:ext>
                </a:extLst>
              </a:tr>
              <a:tr h="560584">
                <a:tc>
                  <a:txBody>
                    <a:bodyPr/>
                    <a:lstStyle/>
                    <a:p>
                      <a:pPr>
                        <a:lnSpc>
                          <a:spcPct val="272000"/>
                        </a:lnSpc>
                      </a:pPr>
                      <a:r>
                        <a:rPr lang="ru-RU" sz="1200" dirty="0" err="1">
                          <a:effectLst/>
                        </a:rPr>
                        <a:t>Духовно­нравственное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" marR="47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ru-RU" sz="1200">
                          <a:effectLst/>
                        </a:rPr>
                        <a:t>Жизнь, милосердие, добро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" marR="476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100"/>
                        </a:spcAft>
                      </a:pPr>
                      <a:r>
                        <a:rPr lang="ru-RU" sz="1200" dirty="0">
                          <a:effectLst/>
                        </a:rPr>
                        <a:t>Способный понять и принять, что такое «хорошо» и «плохо».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Проявляющий сочувствие, доброту.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" marR="4769" marT="0" marB="0"/>
                </a:tc>
                <a:extLst>
                  <a:ext uri="{0D108BD9-81ED-4DB2-BD59-A6C34878D82A}">
                    <a16:rowId xmlns="" xmlns:a16="http://schemas.microsoft.com/office/drawing/2014/main" val="2914605055"/>
                  </a:ext>
                </a:extLst>
              </a:tr>
              <a:tr h="959438"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Социальное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" marR="47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ru-RU" sz="1200" dirty="0">
                          <a:effectLst/>
                        </a:rPr>
                        <a:t>Человек, семья, дружба, сотрудничеств 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" marR="476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Испытывающий чувство удовольствия в случае одобрения и чувство огорчения в случае неодобрения со стороны взрослых. Проявляющий интерес к другим детям и способный бесконфликтно играть рядом с ними.</a:t>
                      </a:r>
                    </a:p>
                    <a:p>
                      <a:pPr algn="just">
                        <a:lnSpc>
                          <a:spcPct val="97000"/>
                        </a:lnSpc>
                      </a:pPr>
                      <a:r>
                        <a:rPr lang="ru-RU" sz="1200" dirty="0">
                          <a:effectLst/>
                        </a:rPr>
                        <a:t>Проявляющий позицию «Я сам!». Способный к самостоятельным (свободным) активным действиям в общении.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" marR="4769" marT="0" marB="0" anchor="b"/>
                </a:tc>
                <a:extLst>
                  <a:ext uri="{0D108BD9-81ED-4DB2-BD59-A6C34878D82A}">
                    <a16:rowId xmlns="" xmlns:a16="http://schemas.microsoft.com/office/drawing/2014/main" val="2957229664"/>
                  </a:ext>
                </a:extLst>
              </a:tr>
              <a:tr h="335713"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Познавательное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" marR="4769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Познание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" marR="47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</a:pPr>
                      <a:r>
                        <a:rPr lang="ru-RU" sz="1200" dirty="0">
                          <a:effectLst/>
                        </a:rPr>
                        <a:t>Проявляющий интерес к окружающему миру. Любознательный, активный в поведении и деятельности.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" marR="4769" marT="0" marB="0" anchor="b"/>
                </a:tc>
                <a:extLst>
                  <a:ext uri="{0D108BD9-81ED-4DB2-BD59-A6C34878D82A}">
                    <a16:rowId xmlns="" xmlns:a16="http://schemas.microsoft.com/office/drawing/2014/main" val="3452029343"/>
                  </a:ext>
                </a:extLst>
              </a:tr>
              <a:tr h="1225048">
                <a:tc>
                  <a:txBody>
                    <a:bodyPr/>
                    <a:lstStyle/>
                    <a:p>
                      <a:pPr>
                        <a:tabLst>
                          <a:tab pos="1929130" algn="l"/>
                        </a:tabLst>
                      </a:pPr>
                      <a:r>
                        <a:rPr lang="ru-RU" sz="1200" dirty="0">
                          <a:effectLst/>
                        </a:rPr>
                        <a:t>Физическое	и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оздоровительное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" marR="476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lang="ru-RU" sz="1200">
                          <a:effectLst/>
                        </a:rPr>
                        <a:t>Здоровье,</a:t>
                      </a:r>
                    </a:p>
                    <a:p>
                      <a:r>
                        <a:rPr lang="ru-RU" sz="1200">
                          <a:effectLst/>
                        </a:rPr>
                        <a:t>жизнь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" marR="47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Понимающий ценность жизни и здоровья, владеющий основными способами укрепления здоровья - физическая культура, закаливание, утренняя гимнастика, личная гигиена, безопасное поведение и другое; стремящийся к сбережению и укреплению собственного здоровья и здоровья окружающих.</a:t>
                      </a:r>
                    </a:p>
                    <a:p>
                      <a:pPr algn="just">
                        <a:lnSpc>
                          <a:spcPct val="97000"/>
                        </a:lnSpc>
                      </a:pPr>
                      <a:r>
                        <a:rPr lang="ru-RU" sz="1200" dirty="0">
                          <a:effectLst/>
                        </a:rPr>
                        <a:t>Проявляющий интерес к физическим упражнениям и подвижным играм, стремление к личной и командной победе, нравственные и волевые качества.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" marR="4769" marT="0" marB="0"/>
                </a:tc>
                <a:extLst>
                  <a:ext uri="{0D108BD9-81ED-4DB2-BD59-A6C34878D82A}">
                    <a16:rowId xmlns="" xmlns:a16="http://schemas.microsoft.com/office/drawing/2014/main" val="849605326"/>
                  </a:ext>
                </a:extLst>
              </a:tr>
              <a:tr h="947511"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Трудовое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" marR="4769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Труд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" marR="47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</a:pPr>
                      <a:r>
                        <a:rPr lang="ru-RU" sz="1200" dirty="0">
                          <a:effectLst/>
                        </a:rPr>
                        <a:t>Поддерживающий элементарный порядок в окружающей обстановке. Стремящийся помогать старшим в доступных трудовых действиях. Стремящийся к результативности, самостоятельности, ответственности в самообслуживании, в быту, в игровой и других видах деятельности (конструирование, лепка, художественный труд, детский дизайн и другое).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" marR="4769" marT="0" marB="0"/>
                </a:tc>
                <a:extLst>
                  <a:ext uri="{0D108BD9-81ED-4DB2-BD59-A6C34878D82A}">
                    <a16:rowId xmlns="" xmlns:a16="http://schemas.microsoft.com/office/drawing/2014/main" val="3654785440"/>
                  </a:ext>
                </a:extLst>
              </a:tr>
              <a:tr h="750909"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Эстетическое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" marR="4769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887095" algn="l"/>
                        </a:tabLst>
                      </a:pPr>
                      <a:r>
                        <a:rPr lang="ru-RU" sz="1200">
                          <a:effectLst/>
                        </a:rPr>
                        <a:t>Культура	и</a:t>
                      </a:r>
                    </a:p>
                    <a:p>
                      <a:r>
                        <a:rPr lang="ru-RU" sz="1200">
                          <a:effectLst/>
                        </a:rPr>
                        <a:t>красота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" marR="47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</a:pPr>
                      <a:r>
                        <a:rPr lang="ru-RU" sz="1200" dirty="0">
                          <a:effectLst/>
                        </a:rPr>
                        <a:t>Проявляющий эмоциональную отзывчивость на красоту в окружающем мире и искусстве. Способный к творческой деятельности (изобразительной, </a:t>
                      </a:r>
                      <a:r>
                        <a:rPr lang="ru-RU" sz="1200" dirty="0" err="1">
                          <a:effectLst/>
                        </a:rPr>
                        <a:t>декоративно­оформительской</a:t>
                      </a:r>
                      <a:r>
                        <a:rPr lang="ru-RU" sz="1200" dirty="0">
                          <a:effectLst/>
                        </a:rPr>
                        <a:t>, музыкальной, словесно-речевой, театрализованной и другое).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" marR="4769" marT="0" marB="0"/>
                </a:tc>
                <a:extLst>
                  <a:ext uri="{0D108BD9-81ED-4DB2-BD59-A6C34878D82A}">
                    <a16:rowId xmlns="" xmlns:a16="http://schemas.microsoft.com/office/drawing/2014/main" val="3101501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23505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614692359_170-p-fon-s-ramkoi-dlya-slaida-2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700808"/>
            <a:ext cx="7498080" cy="48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sz="3600" b="1" i="1" dirty="0">
                <a:solidFill>
                  <a:srgbClr val="C00000"/>
                </a:solidFill>
              </a:rPr>
              <a:t>Социально-коммуникативное развитие</a:t>
            </a:r>
            <a:endParaRPr lang="ru-RU" sz="3600" dirty="0">
              <a:solidFill>
                <a:srgbClr val="C00000"/>
              </a:solidFill>
            </a:endParaRPr>
          </a:p>
          <a:p>
            <a:r>
              <a:rPr lang="ru-RU" sz="1800" dirty="0" smtClean="0"/>
              <a:t>Губанова Н.Ф. Игровая деятельность в ясельных группах детского сада: Вторая группа раннего возраста (2–3 года).  </a:t>
            </a:r>
          </a:p>
          <a:p>
            <a:r>
              <a:rPr lang="ru-RU" sz="1800" dirty="0" smtClean="0"/>
              <a:t>Губанова Н.Ф. Игровая деятельности в детском саду: Младшая группа (3–4 года).  </a:t>
            </a:r>
          </a:p>
          <a:p>
            <a:r>
              <a:rPr lang="ru-RU" sz="1800" dirty="0" smtClean="0"/>
              <a:t>Губанова Н.Ф. Игровая деятельности в детском саду: Средняя группа (4–5 лет). </a:t>
            </a:r>
          </a:p>
          <a:p>
            <a:r>
              <a:rPr lang="ru-RU" sz="1800" dirty="0" smtClean="0"/>
              <a:t>Губанова Н.Ф. Игровая деятельности в детском саду: Старшая группа (5–6 лет).  </a:t>
            </a:r>
          </a:p>
          <a:p>
            <a:r>
              <a:rPr lang="ru-RU" sz="1800" dirty="0" smtClean="0"/>
              <a:t>Логинова Л. Л. Образовательное событие как инновационная технология работы с детьми 3–7 лет.  </a:t>
            </a:r>
          </a:p>
          <a:p>
            <a:r>
              <a:rPr lang="ru-RU" sz="1800" dirty="0" smtClean="0"/>
              <a:t>Развитие </a:t>
            </a:r>
            <a:r>
              <a:rPr lang="ru-RU" sz="1800" dirty="0" err="1" smtClean="0"/>
              <a:t>саморегуляции</a:t>
            </a:r>
            <a:r>
              <a:rPr lang="ru-RU" sz="1800" dirty="0" smtClean="0"/>
              <a:t> у дошкольников. 5-7 лет. </a:t>
            </a:r>
            <a:r>
              <a:rPr lang="ru-RU" sz="1800" dirty="0" err="1" smtClean="0"/>
              <a:t>Алмазова</a:t>
            </a:r>
            <a:r>
              <a:rPr lang="ru-RU" sz="1800" dirty="0" smtClean="0"/>
              <a:t> О. В., </a:t>
            </a:r>
            <a:r>
              <a:rPr lang="ru-RU" sz="1800" dirty="0" err="1" smtClean="0"/>
              <a:t>Бухаленкова</a:t>
            </a:r>
            <a:r>
              <a:rPr lang="ru-RU" sz="1800" dirty="0" smtClean="0"/>
              <a:t> Д. А., </a:t>
            </a:r>
            <a:r>
              <a:rPr lang="ru-RU" sz="1800" dirty="0" err="1" smtClean="0"/>
              <a:t>Веракса</a:t>
            </a:r>
            <a:r>
              <a:rPr lang="ru-RU" sz="1800" dirty="0" smtClean="0"/>
              <a:t> А. Н., Гаврилова М. Н., </a:t>
            </a:r>
            <a:r>
              <a:rPr lang="ru-RU" sz="1800" dirty="0" err="1" smtClean="0"/>
              <a:t>Якупова</a:t>
            </a:r>
            <a:r>
              <a:rPr lang="ru-RU" sz="1800" dirty="0" smtClean="0"/>
              <a:t> В. А.</a:t>
            </a:r>
          </a:p>
          <a:p>
            <a:r>
              <a:rPr lang="ru-RU" sz="1800" dirty="0" smtClean="0"/>
              <a:t>Конспекты занятий:</a:t>
            </a:r>
          </a:p>
          <a:p>
            <a:r>
              <a:rPr lang="ru-RU" sz="1800" dirty="0" smtClean="0"/>
              <a:t>Петрова В.И., </a:t>
            </a:r>
            <a:r>
              <a:rPr lang="ru-RU" sz="1800" dirty="0" err="1" smtClean="0"/>
              <a:t>Стульник</a:t>
            </a:r>
            <a:r>
              <a:rPr lang="ru-RU" sz="1800" dirty="0" smtClean="0"/>
              <a:t> Т.Д. Этические беседы с дошкольниками. (4–7 лет). </a:t>
            </a:r>
          </a:p>
          <a:p>
            <a:r>
              <a:rPr lang="ru-RU" sz="1800" dirty="0" smtClean="0"/>
              <a:t>Умные игры в этнических сказках. Под ред. О. М. </a:t>
            </a:r>
            <a:r>
              <a:rPr lang="ru-RU" sz="1800" dirty="0" err="1" smtClean="0"/>
              <a:t>Вотиновой</a:t>
            </a:r>
            <a:r>
              <a:rPr lang="ru-RU" sz="1800" dirty="0" smtClean="0"/>
              <a:t>, Л. В. </a:t>
            </a:r>
            <a:r>
              <a:rPr lang="ru-RU" sz="1800" dirty="0" err="1" smtClean="0"/>
              <a:t>Паруниной</a:t>
            </a:r>
            <a:r>
              <a:rPr lang="ru-RU" sz="1800" dirty="0" smtClean="0"/>
              <a:t>.</a:t>
            </a:r>
            <a:endParaRPr lang="ru-RU" sz="3400" dirty="0"/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A4186D1B-36EA-4DF4-B4E2-CD3D57F14A91}"/>
              </a:ext>
            </a:extLst>
          </p:cNvPr>
          <p:cNvSpPr txBox="1">
            <a:spLocks/>
          </p:cNvSpPr>
          <p:nvPr/>
        </p:nvSpPr>
        <p:spPr>
          <a:xfrm>
            <a:off x="1331640" y="683979"/>
            <a:ext cx="7498080" cy="90839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ОБЕСПЕЧЕННОСТЬ МЕТОДИЧЕСКИМИ МАТЕРИАЛАМИ И СРЕДСТВАМИ ВОСПИТАНИЯ И ОБУЧЕНИЯ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rbel" panose="020B0503020204020204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4692359_170-p-fon-s-ramkoi-dlya-slaida-2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26064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Обеспеченность методическими материалами и средствами воспитания и обучения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077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>
                <a:solidFill>
                  <a:srgbClr val="C00000"/>
                </a:solidFill>
              </a:rPr>
              <a:t>Познавательное развитие</a:t>
            </a:r>
            <a:endParaRPr lang="ru-RU" i="1" dirty="0">
              <a:solidFill>
                <a:srgbClr val="C00000"/>
              </a:solidFill>
            </a:endParaRPr>
          </a:p>
          <a:p>
            <a:r>
              <a:rPr lang="ru-RU" sz="1400" dirty="0" err="1" smtClean="0"/>
              <a:t>Позина</a:t>
            </a:r>
            <a:r>
              <a:rPr lang="ru-RU" sz="1400" dirty="0" smtClean="0"/>
              <a:t> В. А., </a:t>
            </a:r>
            <a:r>
              <a:rPr lang="ru-RU" sz="1400" dirty="0" err="1" smtClean="0"/>
              <a:t>Помораева</a:t>
            </a:r>
            <a:r>
              <a:rPr lang="ru-RU" sz="1400" dirty="0" smtClean="0"/>
              <a:t> И. А. Формирование элементарных математических представлений (2-3 года). </a:t>
            </a:r>
          </a:p>
          <a:p>
            <a:r>
              <a:rPr lang="ru-RU" sz="1400" dirty="0" err="1" smtClean="0"/>
              <a:t>Позина</a:t>
            </a:r>
            <a:r>
              <a:rPr lang="ru-RU" sz="1400" dirty="0" smtClean="0"/>
              <a:t> В. А., </a:t>
            </a:r>
            <a:r>
              <a:rPr lang="ru-RU" sz="1400" dirty="0" err="1" smtClean="0"/>
              <a:t>Помораева</a:t>
            </a:r>
            <a:r>
              <a:rPr lang="ru-RU" sz="1400" dirty="0" smtClean="0"/>
              <a:t> И. А. Формирование элементарных математических представлений  (3-4 года). </a:t>
            </a:r>
          </a:p>
          <a:p>
            <a:r>
              <a:rPr lang="ru-RU" sz="1400" dirty="0" err="1" smtClean="0"/>
              <a:t>Позина</a:t>
            </a:r>
            <a:r>
              <a:rPr lang="ru-RU" sz="1400" dirty="0" smtClean="0"/>
              <a:t> В. А., </a:t>
            </a:r>
            <a:r>
              <a:rPr lang="ru-RU" sz="1400" dirty="0" err="1" smtClean="0"/>
              <a:t>Помораева</a:t>
            </a:r>
            <a:r>
              <a:rPr lang="ru-RU" sz="1400" dirty="0" smtClean="0"/>
              <a:t> И. А. Формирование элементарных математических представлений  (4-5 лет). </a:t>
            </a:r>
          </a:p>
          <a:p>
            <a:r>
              <a:rPr lang="ru-RU" sz="1400" dirty="0" err="1" smtClean="0"/>
              <a:t>Позина</a:t>
            </a:r>
            <a:r>
              <a:rPr lang="ru-RU" sz="1400" dirty="0" smtClean="0"/>
              <a:t> В. А., </a:t>
            </a:r>
            <a:r>
              <a:rPr lang="ru-RU" sz="1400" dirty="0" err="1" smtClean="0"/>
              <a:t>Помораева</a:t>
            </a:r>
            <a:r>
              <a:rPr lang="ru-RU" sz="1400" dirty="0" smtClean="0"/>
              <a:t> И. А. Формирование элементарных математических представлений (5-6 лет). </a:t>
            </a:r>
          </a:p>
          <a:p>
            <a:r>
              <a:rPr lang="ru-RU" sz="1400" dirty="0" err="1" smtClean="0"/>
              <a:t>Позина</a:t>
            </a:r>
            <a:r>
              <a:rPr lang="ru-RU" sz="1400" dirty="0" smtClean="0"/>
              <a:t> В. А., </a:t>
            </a:r>
            <a:r>
              <a:rPr lang="ru-RU" sz="1400" dirty="0" err="1" smtClean="0"/>
              <a:t>Помораева</a:t>
            </a:r>
            <a:r>
              <a:rPr lang="ru-RU" sz="1400" dirty="0" smtClean="0"/>
              <a:t> И. А. Формирование элементарных математических представлений (6-7 лет). </a:t>
            </a:r>
          </a:p>
          <a:p>
            <a:r>
              <a:rPr lang="ru-RU" sz="1400" dirty="0" err="1" smtClean="0"/>
              <a:t>Дыбина</a:t>
            </a:r>
            <a:r>
              <a:rPr lang="ru-RU" sz="1400" dirty="0" smtClean="0"/>
              <a:t> О. В. Ознакомление с предметным и социальным окружением (3-4 года). </a:t>
            </a:r>
          </a:p>
          <a:p>
            <a:r>
              <a:rPr lang="ru-RU" sz="1400" dirty="0" err="1" smtClean="0"/>
              <a:t>Дыбина</a:t>
            </a:r>
            <a:r>
              <a:rPr lang="ru-RU" sz="1400" dirty="0" smtClean="0"/>
              <a:t> О. В. Ознакомление с предметным и социальным окружением (4-5 лет). </a:t>
            </a:r>
          </a:p>
          <a:p>
            <a:r>
              <a:rPr lang="ru-RU" sz="1400" dirty="0" err="1" smtClean="0"/>
              <a:t>Дыбина</a:t>
            </a:r>
            <a:r>
              <a:rPr lang="ru-RU" sz="1400" dirty="0" smtClean="0"/>
              <a:t> О. В. Ознакомление с предметным и социальным окружением (5-6 лет). </a:t>
            </a:r>
          </a:p>
          <a:p>
            <a:r>
              <a:rPr lang="ru-RU" sz="1400" dirty="0" err="1" smtClean="0"/>
              <a:t>Дыбина</a:t>
            </a:r>
            <a:r>
              <a:rPr lang="ru-RU" sz="1400" dirty="0" smtClean="0"/>
              <a:t> О. В. Ознакомление с предметным и социальным окружением (6-7 лет). </a:t>
            </a:r>
          </a:p>
          <a:p>
            <a:pPr>
              <a:buNone/>
            </a:pPr>
            <a:endParaRPr lang="ru-RU" sz="56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4692359_170-p-fon-s-ramkoi-dlya-slaida-2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Обеспеченность методическими материалами и средствами воспитания и обучения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4400" b="1" i="1" dirty="0">
                <a:solidFill>
                  <a:srgbClr val="C00000"/>
                </a:solidFill>
              </a:rPr>
              <a:t>Речевое развитие</a:t>
            </a:r>
            <a:endParaRPr lang="ru-RU" sz="4400" i="1" dirty="0">
              <a:solidFill>
                <a:srgbClr val="C00000"/>
              </a:solidFill>
            </a:endParaRPr>
          </a:p>
          <a:p>
            <a:pPr lvl="0"/>
            <a:r>
              <a:rPr lang="ru-RU" dirty="0" err="1" smtClean="0"/>
              <a:t>Гербова</a:t>
            </a:r>
            <a:r>
              <a:rPr lang="ru-RU" dirty="0" smtClean="0"/>
              <a:t> В.В. Развитие речи в детском саду: Вторая группа раннего возраста (2–3 года.</a:t>
            </a:r>
          </a:p>
          <a:p>
            <a:pPr lvl="0"/>
            <a:r>
              <a:rPr lang="ru-RU" dirty="0" err="1" smtClean="0"/>
              <a:t>Гербова</a:t>
            </a:r>
            <a:r>
              <a:rPr lang="ru-RU" dirty="0" smtClean="0"/>
              <a:t> В.В. Развитие речи в детском саду: Младшая группа (3–4 года).</a:t>
            </a:r>
          </a:p>
          <a:p>
            <a:pPr lvl="0"/>
            <a:r>
              <a:rPr lang="ru-RU" dirty="0" err="1" smtClean="0"/>
              <a:t>Гербова</a:t>
            </a:r>
            <a:r>
              <a:rPr lang="ru-RU" dirty="0" smtClean="0"/>
              <a:t> В.В. Развитие речи в детском саду: Средняя группа (4–5 лет).</a:t>
            </a:r>
          </a:p>
          <a:p>
            <a:pPr lvl="0"/>
            <a:r>
              <a:rPr lang="ru-RU" dirty="0" err="1" smtClean="0"/>
              <a:t>Гербова</a:t>
            </a:r>
            <a:r>
              <a:rPr lang="ru-RU" dirty="0" smtClean="0"/>
              <a:t> В.В. Развитие речи в детском саду: Старшая группа (5–6 лет).</a:t>
            </a:r>
          </a:p>
          <a:p>
            <a:pPr lvl="0"/>
            <a:r>
              <a:rPr lang="ru-RU" dirty="0" err="1" smtClean="0"/>
              <a:t>Гербова</a:t>
            </a:r>
            <a:r>
              <a:rPr lang="ru-RU" dirty="0" smtClean="0"/>
              <a:t> В.В. Развитие речи в детском саду: Подготовительная к школе группа (6–7 лет).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4692359_170-p-fon-s-ramkoi-dlya-slaida-2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53244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Обеспеченность методическими материалами и средствами воспитания и обучения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052736"/>
            <a:ext cx="8106104" cy="547260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800" b="1" i="1" dirty="0">
                <a:solidFill>
                  <a:srgbClr val="C00000"/>
                </a:solidFill>
              </a:rPr>
              <a:t>Художественно – эстетическое </a:t>
            </a:r>
            <a:r>
              <a:rPr lang="ru-RU" sz="3800" b="1" i="1" dirty="0" smtClean="0">
                <a:solidFill>
                  <a:srgbClr val="C00000"/>
                </a:solidFill>
              </a:rPr>
              <a:t>развитие</a:t>
            </a:r>
          </a:p>
          <a:p>
            <a:pPr>
              <a:buNone/>
            </a:pPr>
            <a:endParaRPr lang="ru-RU" sz="1400" i="1" dirty="0">
              <a:solidFill>
                <a:srgbClr val="C00000"/>
              </a:solidFill>
            </a:endParaRPr>
          </a:p>
          <a:p>
            <a:pPr lvl="0"/>
            <a:r>
              <a:rPr lang="ru-RU" sz="1800" dirty="0" err="1" smtClean="0"/>
              <a:t>Зацепина</a:t>
            </a:r>
            <a:r>
              <a:rPr lang="ru-RU" sz="1800" dirty="0" smtClean="0"/>
              <a:t> М. Б., Жукова Г. Е. Музыкальное воспитание в детском саду. Младшая группа (3–4 года). </a:t>
            </a:r>
          </a:p>
          <a:p>
            <a:pPr lvl="0"/>
            <a:r>
              <a:rPr lang="ru-RU" sz="1800" dirty="0" err="1" smtClean="0"/>
              <a:t>Зацепина</a:t>
            </a:r>
            <a:r>
              <a:rPr lang="ru-RU" sz="1800" dirty="0" smtClean="0"/>
              <a:t> М. Б., Жукова Г. Е. Музыкальное воспитание в детском саду. Средняя группа (4–5 лет).</a:t>
            </a:r>
          </a:p>
          <a:p>
            <a:pPr lvl="0"/>
            <a:r>
              <a:rPr lang="ru-RU" sz="1800" dirty="0" err="1" smtClean="0"/>
              <a:t>Зацепина</a:t>
            </a:r>
            <a:r>
              <a:rPr lang="ru-RU" sz="1800" dirty="0" smtClean="0"/>
              <a:t> М. Б., Жукова Г. Е. Музыкальное воспитание в детском саду. Старшая группа (5–6 лет).</a:t>
            </a:r>
          </a:p>
          <a:p>
            <a:pPr lvl="0"/>
            <a:r>
              <a:rPr lang="ru-RU" sz="1800" dirty="0" err="1" smtClean="0"/>
              <a:t>Зацепина</a:t>
            </a:r>
            <a:r>
              <a:rPr lang="ru-RU" sz="1800" dirty="0" smtClean="0"/>
              <a:t> М. Б., Жукова Г. Е. Музыкальное воспитание в детском саду. подготовительная группа (6–7 лет).</a:t>
            </a:r>
          </a:p>
          <a:p>
            <a:pPr lvl="0"/>
            <a:r>
              <a:rPr lang="ru-RU" sz="1800" dirty="0" err="1" smtClean="0"/>
              <a:t>Колдина</a:t>
            </a:r>
            <a:r>
              <a:rPr lang="ru-RU" sz="1800" dirty="0" smtClean="0"/>
              <a:t> Д. Н. Аппликация с детьми</a:t>
            </a:r>
          </a:p>
          <a:p>
            <a:pPr lvl="0"/>
            <a:r>
              <a:rPr lang="ru-RU" sz="1800" dirty="0" err="1" smtClean="0"/>
              <a:t>Колдина</a:t>
            </a:r>
            <a:r>
              <a:rPr lang="ru-RU" sz="1800" dirty="0" smtClean="0"/>
              <a:t> Д. Н. Лепка с детьми </a:t>
            </a:r>
          </a:p>
          <a:p>
            <a:pPr lvl="0"/>
            <a:r>
              <a:rPr lang="ru-RU" sz="1800" dirty="0" err="1" smtClean="0"/>
              <a:t>Колдина</a:t>
            </a:r>
            <a:r>
              <a:rPr lang="ru-RU" sz="1800" dirty="0" smtClean="0"/>
              <a:t> Д. Н. Рисование с детьми</a:t>
            </a:r>
          </a:p>
          <a:p>
            <a:pPr lvl="0"/>
            <a:r>
              <a:rPr lang="ru-RU" sz="1800" dirty="0" smtClean="0"/>
              <a:t>Комарова Т. С. Изобразительная деятельность в детском саду: Младшая группа (3–4 года).</a:t>
            </a:r>
          </a:p>
          <a:p>
            <a:pPr lvl="0"/>
            <a:r>
              <a:rPr lang="ru-RU" sz="1800" dirty="0" smtClean="0"/>
              <a:t>Комарова Т. С. Изобразительная деятельность в детском саду: Средняя группа (4–5 лет).</a:t>
            </a:r>
          </a:p>
          <a:p>
            <a:pPr lvl="0"/>
            <a:r>
              <a:rPr lang="ru-RU" sz="1800" dirty="0" smtClean="0"/>
              <a:t>Комарова Т. С. Изобразительная деятельность в детском саду: Старшая группа (5–6 лет).</a:t>
            </a:r>
          </a:p>
          <a:p>
            <a:pPr lvl="0"/>
            <a:r>
              <a:rPr lang="ru-RU" sz="1800" dirty="0" smtClean="0"/>
              <a:t>Комарова Т. С. Изобразительная деятельность в детском саду: подготовительная группа (6–7 лет).</a:t>
            </a:r>
          </a:p>
          <a:p>
            <a:endParaRPr lang="ru-RU" sz="3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4692359_170-p-fon-s-ramkoi-dlya-slaida-2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7833" y="764704"/>
            <a:ext cx="7670304" cy="57606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ДОШКОЛЬНОГО ОБРАЗОВАНИЯ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784976" cy="4074302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  <a:buClr>
                <a:srgbClr val="3891A7"/>
              </a:buClr>
              <a:buNone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в соответствии с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Clr>
                <a:srgbClr val="3891A7"/>
              </a:buClr>
              <a:buFont typeface="Wingdings" pitchFamily="2" charset="2"/>
              <a:buChar char="§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государственным образовательным стандартом дошкольного образования (далее – ФГОС ДО)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Clr>
                <a:srgbClr val="3891A7"/>
              </a:buClr>
              <a:buFont typeface="Wingdings" pitchFamily="2" charset="2"/>
              <a:buChar char="§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программой дошкольного образования (далее – ФОП ДО)</a:t>
            </a:r>
          </a:p>
          <a:p>
            <a:pPr marL="365760" marR="0" lvl="0" indent="-283464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инновационной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0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kumimoji="0" lang="ru-RU" sz="20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От рождения до школы» под редакцией Н.Е. </a:t>
            </a:r>
            <a:r>
              <a:rPr kumimoji="0" lang="ru-RU" sz="2000" b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Вераксы</a:t>
            </a:r>
            <a:r>
              <a:rPr kumimoji="0" lang="ru-RU" sz="20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Т.С. Комаровой, Э.М. Дорофеевой;</a:t>
            </a:r>
          </a:p>
          <a:p>
            <a:pPr marL="365760" marR="0" lvl="0" indent="-283464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учреждения, региона и муниципалитета;</a:t>
            </a:r>
          </a:p>
          <a:p>
            <a:pPr marL="365760" marR="0" lvl="0" indent="-283464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потребностей и запросов воспитанников и их родителей. </a:t>
            </a:r>
          </a:p>
          <a:p>
            <a:pPr lvl="0"/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31420289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4692359_170-p-fon-s-ramkoi-dlya-slaida-2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Обеспеченность методическими материалами и средствами воспитания и обучения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610160" cy="522156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5100" b="1" i="1" dirty="0">
                <a:solidFill>
                  <a:srgbClr val="C00000"/>
                </a:solidFill>
              </a:rPr>
              <a:t>Физическое развитие</a:t>
            </a:r>
            <a:endParaRPr lang="ru-RU" sz="5100" i="1" dirty="0">
              <a:solidFill>
                <a:srgbClr val="C00000"/>
              </a:solidFill>
            </a:endParaRPr>
          </a:p>
          <a:p>
            <a:pPr lvl="0"/>
            <a:r>
              <a:rPr lang="ru-RU" sz="2400" dirty="0" smtClean="0"/>
              <a:t>Борисова М. М. Малоподвижные игры и игровые упражнения (3-7 лет). </a:t>
            </a:r>
          </a:p>
          <a:p>
            <a:pPr lvl="0"/>
            <a:r>
              <a:rPr lang="ru-RU" sz="2400" dirty="0" err="1" smtClean="0"/>
              <a:t>Пензулаева</a:t>
            </a:r>
            <a:r>
              <a:rPr lang="ru-RU" sz="2400" dirty="0" smtClean="0"/>
              <a:t> Л. И. Оздоровительная гимнастика. Комплексы упражнений (3-7)лет. </a:t>
            </a:r>
          </a:p>
          <a:p>
            <a:pPr lvl="0"/>
            <a:r>
              <a:rPr lang="ru-RU" sz="2400" dirty="0" err="1" smtClean="0"/>
              <a:t>Пензулаева</a:t>
            </a:r>
            <a:r>
              <a:rPr lang="ru-RU" sz="2400" dirty="0" smtClean="0"/>
              <a:t> Л. И. Физическая культура в детском саду (3-7 лет).</a:t>
            </a:r>
          </a:p>
          <a:p>
            <a:pPr lvl="0"/>
            <a:r>
              <a:rPr lang="ru-RU" sz="2400" dirty="0" err="1" smtClean="0"/>
              <a:t>Степаненкова</a:t>
            </a:r>
            <a:r>
              <a:rPr lang="ru-RU" sz="2400" dirty="0" smtClean="0"/>
              <a:t> Э. Я. Сборник подвижных игр для детей раннего возраста (2-3 года).</a:t>
            </a:r>
          </a:p>
          <a:p>
            <a:pPr lvl="0"/>
            <a:r>
              <a:rPr lang="ru-RU" sz="2400" dirty="0" err="1" smtClean="0"/>
              <a:t>Степаненкова</a:t>
            </a:r>
            <a:r>
              <a:rPr lang="ru-RU" sz="2400" dirty="0" smtClean="0"/>
              <a:t> Э. Я. Сборник подвижных игр для занятий с детьми 2-7 лет.	</a:t>
            </a:r>
          </a:p>
          <a:p>
            <a:pPr lvl="0"/>
            <a:r>
              <a:rPr lang="ru-RU" sz="2400" dirty="0" smtClean="0"/>
              <a:t>Федорова С. Ю. Гимнастика после сна. Упражнения для детей 3–5 лет.	</a:t>
            </a:r>
          </a:p>
          <a:p>
            <a:pPr lvl="0"/>
            <a:r>
              <a:rPr lang="ru-RU" sz="2400" dirty="0" smtClean="0"/>
              <a:t>Федорова С. Ю. Гимнастика после сна. Упражнения для детей 5-7 лет.</a:t>
            </a:r>
          </a:p>
          <a:p>
            <a:pPr lvl="0"/>
            <a:r>
              <a:rPr lang="ru-RU" sz="2400" dirty="0" smtClean="0"/>
              <a:t>Федорова С. Ю. Планы физкультурных занятий с детьми 2-3 лет.</a:t>
            </a:r>
          </a:p>
          <a:p>
            <a:pPr lvl="0"/>
            <a:r>
              <a:rPr lang="ru-RU" sz="2400" dirty="0" smtClean="0"/>
              <a:t>Федорова С. Ю. Планы физкультурных занятий с детьми 3-4 года</a:t>
            </a:r>
          </a:p>
          <a:p>
            <a:pPr lvl="0"/>
            <a:r>
              <a:rPr lang="ru-RU" sz="2400" dirty="0" smtClean="0"/>
              <a:t>Федорова С. Ю. Планы физкультурных занятий с детьми 4-5 лет</a:t>
            </a:r>
          </a:p>
          <a:p>
            <a:pPr lvl="0"/>
            <a:r>
              <a:rPr lang="ru-RU" sz="2400" dirty="0" smtClean="0"/>
              <a:t>Федорова С. Ю. Планы физкультурных занятий с детьми 5-6 лет</a:t>
            </a:r>
          </a:p>
          <a:p>
            <a:pPr lvl="0"/>
            <a:r>
              <a:rPr lang="ru-RU" sz="2400" dirty="0" smtClean="0"/>
              <a:t>Федорова С. Ю. Планы физкультурных занятий с детьми 6-7 лет</a:t>
            </a:r>
          </a:p>
          <a:p>
            <a:pPr lvl="0"/>
            <a:r>
              <a:rPr lang="ru-RU" sz="2400" dirty="0" smtClean="0"/>
              <a:t>Харченко Т. Е. Утренняя гимнастика в детском саду. Комплексы упражнений (2–3 года).</a:t>
            </a:r>
          </a:p>
          <a:p>
            <a:pPr lvl="0"/>
            <a:r>
              <a:rPr lang="ru-RU" sz="2400" dirty="0" smtClean="0"/>
              <a:t>Харченко Т. Е. Утренняя гимнастика в детском саду. Комплексы упражнений (3–4 года).</a:t>
            </a:r>
          </a:p>
          <a:p>
            <a:pPr lvl="0"/>
            <a:r>
              <a:rPr lang="ru-RU" sz="2400" dirty="0" smtClean="0"/>
              <a:t>Харченко Т. Е. Утренняя гимнастика в детском саду. Комплексы упражнений (4–5 лет).</a:t>
            </a:r>
          </a:p>
          <a:p>
            <a:pPr lvl="0"/>
            <a:r>
              <a:rPr lang="ru-RU" sz="2400" dirty="0" smtClean="0"/>
              <a:t>Харченко Т. Е. Утренняя гимнастика в детском саду. Комплексы упражнений (5-6 лет).</a:t>
            </a:r>
          </a:p>
          <a:p>
            <a:r>
              <a:rPr lang="ru-RU" sz="2400" dirty="0" smtClean="0"/>
              <a:t>Харченко Т. Е. Утренняя гимнастика в детском саду. Комплексы упражнений (6-7 лет).</a:t>
            </a:r>
            <a:endParaRPr lang="ru-RU" sz="22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4692359_170-p-fon-s-ramkoi-dlya-slaida-2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Развивающая предметно – пространственная  среда  ДОО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836712"/>
            <a:ext cx="7498080" cy="4800600"/>
          </a:xfrm>
        </p:spPr>
        <p:txBody>
          <a:bodyPr>
            <a:normAutofit fontScale="25000" lnSpcReduction="20000"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6400" dirty="0"/>
              <a:t>Предметно-развивающая среда ДОУ  соответствует санитарно-гигиеническим требованиям и способствует:</a:t>
            </a:r>
          </a:p>
          <a:p>
            <a:pPr marL="0">
              <a:spcBef>
                <a:spcPts val="0"/>
              </a:spcBef>
            </a:pPr>
            <a:r>
              <a:rPr lang="ru-RU" sz="6400" b="1" dirty="0"/>
              <a:t>физическому развитию:</a:t>
            </a:r>
          </a:p>
          <a:p>
            <a:pPr marL="0" lvl="1">
              <a:lnSpc>
                <a:spcPct val="120000"/>
              </a:lnSpc>
              <a:spcBef>
                <a:spcPts val="0"/>
              </a:spcBef>
            </a:pPr>
            <a:r>
              <a:rPr lang="ru-RU" sz="5600" dirty="0"/>
              <a:t>спортивный зал (гимнастические стенки, скамейки, батуты, мячи и т.д.)</a:t>
            </a:r>
            <a:endParaRPr lang="ru-RU" sz="4800" dirty="0"/>
          </a:p>
          <a:p>
            <a:pPr marL="0" lvl="1">
              <a:lnSpc>
                <a:spcPct val="120000"/>
              </a:lnSpc>
              <a:spcBef>
                <a:spcPts val="0"/>
              </a:spcBef>
            </a:pPr>
            <a:r>
              <a:rPr lang="ru-RU" sz="5600" dirty="0"/>
              <a:t>физкультурные уголки (в каждой группе)</a:t>
            </a:r>
            <a:endParaRPr lang="ru-RU" sz="4800" dirty="0"/>
          </a:p>
          <a:p>
            <a:pPr marL="0" lvl="1">
              <a:lnSpc>
                <a:spcPct val="120000"/>
              </a:lnSpc>
              <a:spcBef>
                <a:spcPts val="0"/>
              </a:spcBef>
            </a:pPr>
            <a:r>
              <a:rPr lang="ru-RU" sz="5600" dirty="0"/>
              <a:t>медицинский </a:t>
            </a:r>
            <a:r>
              <a:rPr lang="ru-RU" sz="5600" dirty="0" err="1"/>
              <a:t>кабинет</a:t>
            </a:r>
            <a:r>
              <a:rPr lang="ru-RU" sz="4800" dirty="0" err="1"/>
              <a:t>,</a:t>
            </a:r>
            <a:r>
              <a:rPr lang="ru-RU" sz="5600" dirty="0" err="1"/>
              <a:t>прививочный</a:t>
            </a:r>
            <a:r>
              <a:rPr lang="ru-RU" sz="5600" dirty="0"/>
              <a:t> кабинет</a:t>
            </a:r>
            <a:endParaRPr lang="ru-RU" sz="4800" dirty="0"/>
          </a:p>
          <a:p>
            <a:pPr marL="0" lvl="1">
              <a:lnSpc>
                <a:spcPct val="120000"/>
              </a:lnSpc>
              <a:spcBef>
                <a:spcPts val="0"/>
              </a:spcBef>
            </a:pPr>
            <a:r>
              <a:rPr lang="ru-RU" sz="5600" dirty="0"/>
              <a:t>спортивная площадка</a:t>
            </a:r>
            <a:endParaRPr lang="ru-RU" sz="4800" dirty="0"/>
          </a:p>
          <a:p>
            <a:pPr marL="0" lvl="1">
              <a:lnSpc>
                <a:spcPct val="120000"/>
              </a:lnSpc>
              <a:spcBef>
                <a:spcPts val="0"/>
              </a:spcBef>
            </a:pPr>
            <a:r>
              <a:rPr lang="ru-RU" sz="5600" dirty="0"/>
              <a:t>участки с верандами для прогулок детей</a:t>
            </a:r>
            <a:endParaRPr lang="ru-RU" sz="4800" dirty="0"/>
          </a:p>
          <a:p>
            <a:pPr marL="0">
              <a:spcBef>
                <a:spcPts val="0"/>
              </a:spcBef>
            </a:pPr>
            <a:r>
              <a:rPr lang="ru-RU" sz="6400" b="1" dirty="0"/>
              <a:t>познавательно-речевому развитию:</a:t>
            </a:r>
          </a:p>
          <a:p>
            <a:pPr marL="0" lvl="1">
              <a:spcBef>
                <a:spcPts val="0"/>
              </a:spcBef>
            </a:pPr>
            <a:r>
              <a:rPr lang="ru-RU" sz="5600" dirty="0"/>
              <a:t>уголки театра и художественно-речевой деятельности в группах (книги, </a:t>
            </a:r>
            <a:r>
              <a:rPr lang="ru-RU" sz="5600" dirty="0" err="1"/>
              <a:t>фланелеграфы</a:t>
            </a:r>
            <a:r>
              <a:rPr lang="ru-RU" sz="5600" dirty="0"/>
              <a:t>, условные заместители, наборы сюжетных и предметных картинок, ширмы, театральные куклы и т.д.)</a:t>
            </a:r>
            <a:endParaRPr lang="ru-RU" sz="4800" dirty="0"/>
          </a:p>
          <a:p>
            <a:pPr marL="0" lvl="1">
              <a:spcBef>
                <a:spcPts val="0"/>
              </a:spcBef>
            </a:pPr>
            <a:r>
              <a:rPr lang="ru-RU" sz="5600" dirty="0"/>
              <a:t>зона экспериментирования в группах (материал для экспериментирования, дидактические пособия и игры и т.д.)</a:t>
            </a:r>
          </a:p>
          <a:p>
            <a:pPr marL="0" lvl="1">
              <a:spcBef>
                <a:spcPts val="0"/>
              </a:spcBef>
            </a:pPr>
            <a:r>
              <a:rPr lang="ru-RU" sz="5600" dirty="0"/>
              <a:t>зона Мастерская в группах (материал для конструирования, строительные детали, схемы, трафареты, планы и т.д.)</a:t>
            </a:r>
            <a:endParaRPr lang="ru-RU" sz="4800" dirty="0"/>
          </a:p>
          <a:p>
            <a:pPr marL="0" lvl="1">
              <a:spcBef>
                <a:spcPts val="0"/>
              </a:spcBef>
            </a:pPr>
            <a:r>
              <a:rPr lang="ru-RU" sz="5600" dirty="0"/>
              <a:t>уголки по ПДД</a:t>
            </a:r>
            <a:endParaRPr lang="ru-RU" sz="4800" dirty="0"/>
          </a:p>
          <a:p>
            <a:pPr marL="0" lvl="1">
              <a:spcBef>
                <a:spcPts val="0"/>
              </a:spcBef>
            </a:pPr>
            <a:r>
              <a:rPr lang="ru-RU" sz="5600" dirty="0"/>
              <a:t>природные уголки в группах</a:t>
            </a:r>
            <a:endParaRPr lang="ru-RU" sz="4800" dirty="0"/>
          </a:p>
          <a:p>
            <a:pPr marL="0" lvl="1">
              <a:spcBef>
                <a:spcPts val="0"/>
              </a:spcBef>
            </a:pPr>
            <a:r>
              <a:rPr lang="ru-RU" sz="5600" dirty="0"/>
              <a:t>логопедический кабинет</a:t>
            </a:r>
            <a:endParaRPr lang="ru-RU" sz="4800" dirty="0"/>
          </a:p>
          <a:p>
            <a:r>
              <a:rPr lang="ru-RU" sz="6400" b="1" dirty="0"/>
              <a:t>художественно-эстетическому развитию:</a:t>
            </a:r>
          </a:p>
          <a:p>
            <a:pPr marL="0" lvl="1">
              <a:spcBef>
                <a:spcPts val="0"/>
              </a:spcBef>
            </a:pPr>
            <a:r>
              <a:rPr lang="ru-RU" sz="5600" dirty="0"/>
              <a:t>музыкальный зал (фортепиано, музыкальный центр,	телевизор, музыкальные инструменты, фонотека, игрушки и т.д.)</a:t>
            </a:r>
            <a:endParaRPr lang="ru-RU" sz="4800" dirty="0"/>
          </a:p>
          <a:p>
            <a:pPr marL="0" lvl="1">
              <a:spcBef>
                <a:spcPts val="0"/>
              </a:spcBef>
            </a:pPr>
            <a:r>
              <a:rPr lang="ru-RU" sz="5600" dirty="0"/>
              <a:t>   стенды детского творчества в группах</a:t>
            </a:r>
            <a:endParaRPr lang="ru-RU" sz="4800" dirty="0"/>
          </a:p>
          <a:p>
            <a:pPr marL="0" lvl="1">
              <a:spcBef>
                <a:spcPts val="0"/>
              </a:spcBef>
            </a:pPr>
            <a:r>
              <a:rPr lang="ru-RU" sz="5600" dirty="0"/>
              <a:t>уголки ряженья в группах (сундуки, костюмы, украшения, предметы народного быта и т.д.)</a:t>
            </a:r>
            <a:endParaRPr lang="ru-RU" sz="4800" dirty="0"/>
          </a:p>
          <a:p>
            <a:r>
              <a:rPr lang="ru-RU" sz="6400" b="1" dirty="0"/>
              <a:t>социально-коммуникативному развитию:</a:t>
            </a:r>
          </a:p>
          <a:p>
            <a:pPr marL="0" lvl="1">
              <a:spcBef>
                <a:spcPts val="0"/>
              </a:spcBef>
            </a:pPr>
            <a:r>
              <a:rPr lang="ru-RU" sz="5600" dirty="0"/>
              <a:t>игровые уголки в группах ( игрушки и игровое оборудование)</a:t>
            </a:r>
            <a:endParaRPr lang="ru-RU" sz="4800" dirty="0"/>
          </a:p>
          <a:p>
            <a:pPr marL="0" lvl="1">
              <a:spcBef>
                <a:spcPts val="0"/>
              </a:spcBef>
            </a:pPr>
            <a:r>
              <a:rPr lang="ru-RU" sz="5600" dirty="0"/>
              <a:t>уголки уединения в группах (сенсорные игрушки, мягкие игрушки, мягкая мебель и др.)</a:t>
            </a:r>
            <a:endParaRPr lang="ru-RU" sz="4800" dirty="0"/>
          </a:p>
          <a:p>
            <a:pPr marL="0" lvl="1">
              <a:spcBef>
                <a:spcPts val="0"/>
              </a:spcBef>
            </a:pPr>
            <a:r>
              <a:rPr lang="ru-RU" sz="5600" dirty="0"/>
              <a:t>сенсорная комната</a:t>
            </a:r>
            <a:endParaRPr lang="ru-RU" sz="4800" dirty="0"/>
          </a:p>
          <a:p>
            <a:pPr marL="0" lvl="1">
              <a:spcBef>
                <a:spcPts val="0"/>
              </a:spcBef>
            </a:pPr>
            <a:r>
              <a:rPr lang="ru-RU" sz="5600" dirty="0"/>
              <a:t>мини музей народного быта</a:t>
            </a:r>
            <a:endParaRPr lang="ru-RU" sz="48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614692359_170-p-fon-s-ramkoi-dlya-slaida-2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87E61191-D44A-4B97-84F8-B4A2EF3D7C15}"/>
              </a:ext>
            </a:extLst>
          </p:cNvPr>
          <p:cNvSpPr txBox="1">
            <a:spLocks/>
          </p:cNvSpPr>
          <p:nvPr/>
        </p:nvSpPr>
        <p:spPr>
          <a:xfrm>
            <a:off x="1422896" y="432370"/>
            <a:ext cx="7498080" cy="90839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ВЗАИМОДЕЙСТВИЕ ДОО С СЕМЬЁЙ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rbel" panose="020B0503020204020204" pitchFamily="34" charset="0"/>
              <a:ea typeface="+mj-ea"/>
              <a:cs typeface="+mj-cs"/>
            </a:endParaRPr>
          </a:p>
        </p:txBody>
      </p:sp>
      <p:pic>
        <p:nvPicPr>
          <p:cNvPr id="8" name="Содержимое 7" descr="kollektivnye_formy_raboty_s_roditelyami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91680" y="1052736"/>
            <a:ext cx="6192688" cy="512234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4692359_170-p-fon-s-ramkoi-dlya-slaida-2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678" y="548680"/>
            <a:ext cx="7670304" cy="57606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ДОШКОЛЬНОГО ОБРАЗОВАНИЯ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9922" y="1268760"/>
            <a:ext cx="7567816" cy="3786270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 формирование общей культуры,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детей дошкольного возраста;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инициативы и творческих способностей на основе сотрудничества со взрослыми и сверстниками в соответствующих возрасту видах деятельности (игровой, коммуникативной, трудовой, познавательно-исследовательской, продуктивной (изобразительная, конструктивная и др.), музыкальной, чтения);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 создание развивающей образовательной среды, которая представляет собой систему условий социализации и индивидуализации детей.</a:t>
            </a:r>
          </a:p>
          <a:p>
            <a:pPr lvl="0"/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2088894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4692359_170-p-fon-s-ramkoi-dlya-slaida-2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2407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ОБРАЗОВАТЕЛЬНАЯ ПРОГРАММА ДОШКОЛЬНОГО ОБРАЗОВАНИЯ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3093" y="1652736"/>
            <a:ext cx="7498080" cy="4800600"/>
          </a:xfrm>
        </p:spPr>
        <p:txBody>
          <a:bodyPr>
            <a:normAutofit fontScale="85000" lnSpcReduction="20000"/>
          </a:bodyPr>
          <a:lstStyle/>
          <a:p>
            <a:pPr marL="139700" algn="just">
              <a:lnSpc>
                <a:spcPct val="120000"/>
              </a:lnSpc>
            </a:pPr>
            <a:r>
              <a:rPr lang="ru-RU" sz="2400" dirty="0">
                <a:solidFill>
                  <a:srgbClr val="00000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отвечает образовательному запросу социума, обеспечивает развитие личности детей дошкольного возраста в различных видах общения и деятельности с учетом их возрастных, индивидуальных, психологических и физиологических особенностей,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к детям дошкольного возраста и специфичных для детей дошкольного возраста видов деятельности.</a:t>
            </a:r>
          </a:p>
          <a:p>
            <a:pPr marL="139700" algn="just">
              <a:lnSpc>
                <a:spcPct val="120000"/>
              </a:lnSpc>
            </a:pPr>
            <a:r>
              <a:rPr lang="ru-RU" sz="2400" dirty="0">
                <a:solidFill>
                  <a:srgbClr val="00000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состоит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 обязательной части и части, формируемой участниками образовательных отношений. </a:t>
            </a:r>
            <a:r>
              <a:rPr lang="ru-RU" sz="2400" dirty="0">
                <a:solidFill>
                  <a:srgbClr val="00000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 части являются взаимодополняющими и необходимыми с точки зрения реализации требований ФГОС ДО.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75717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614692359_170-p-fon-s-ramkoi-dlya-slaida-2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772816"/>
            <a:ext cx="749808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развитие личности, мотивации и способностей детей в различных видах деятельности и охватывает следующие структурные единицы, представляющие определенные направления развития и образования детей (далее - образовательные области):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развитие.</a:t>
            </a:r>
          </a:p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F1460F93-257A-475A-B50F-BC1BCE3AE3EE}"/>
              </a:ext>
            </a:extLst>
          </p:cNvPr>
          <p:cNvSpPr txBox="1">
            <a:spLocks/>
          </p:cNvSpPr>
          <p:nvPr/>
        </p:nvSpPr>
        <p:spPr>
          <a:xfrm>
            <a:off x="1259632" y="424070"/>
            <a:ext cx="7498080" cy="1143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ДОШКОЛЬНОГО ОБРАЗОВАНИЯ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799306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614692359_170-p-fon-s-ramkoi-dlya-slaida-2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2539" y="1268760"/>
            <a:ext cx="7690056" cy="5400600"/>
          </a:xfrm>
        </p:spPr>
        <p:txBody>
          <a:bodyPr>
            <a:noAutofit/>
          </a:bodyPr>
          <a:lstStyle/>
          <a:p>
            <a:pPr marL="342900" lvl="0" indent="-342900" fontAlgn="base">
              <a:spcAft>
                <a:spcPct val="0"/>
              </a:spcAft>
              <a:buClrTx/>
              <a:buSzTx/>
              <a:buNone/>
            </a:pPr>
            <a:r>
              <a:rPr lang="ru-RU" sz="1800" dirty="0">
                <a:solidFill>
                  <a:srgbClr val="FF0000"/>
                </a:solidFill>
                <a:latin typeface="Calibri"/>
              </a:rPr>
              <a:t>     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реализуется в различных видах деятельности (общении, игре, познавательно-исследовательской деятельности - как сквозных механизмах развития ребенка):</a:t>
            </a:r>
          </a:p>
          <a:p>
            <a:pPr marL="0" lvl="0" indent="-342900" fontAlgn="base"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игровая, включая сюжетно-ролевую игру, игру с правилами и другие виды игры;</a:t>
            </a:r>
          </a:p>
          <a:p>
            <a:pPr marL="0" lvl="0" indent="-342900" fontAlgn="base"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(общение и взаимодействие со взрослыми и сверстниками);</a:t>
            </a:r>
          </a:p>
          <a:p>
            <a:pPr marL="0" lvl="0" indent="-342900" fontAlgn="base"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познавательно-исследовательская (исследования объектов окружающего мира и экспериментирования с ними); </a:t>
            </a:r>
          </a:p>
          <a:p>
            <a:pPr marL="0" lvl="0" indent="-342900" fontAlgn="base"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художественной литературы и фольклора; </a:t>
            </a:r>
          </a:p>
          <a:p>
            <a:pPr marL="0" lvl="0" indent="-342900" fontAlgn="base"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самообслуживание и элементарный бытовой труд (в помещении и на улице);</a:t>
            </a:r>
          </a:p>
          <a:p>
            <a:pPr marL="0" lvl="0" indent="-342900" fontAlgn="base"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 из разного материала, включая конструкторы, модули, бумагу, природный и иной материал;</a:t>
            </a:r>
          </a:p>
          <a:p>
            <a:pPr marL="0" lvl="0" indent="-342900" fontAlgn="base"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изобразительная (рисование, лепка, аппликация); </a:t>
            </a:r>
          </a:p>
          <a:p>
            <a:pPr marL="0" lvl="0" indent="-342900" fontAlgn="base"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музыкальная (восприятие и понимание смысла музыкальных произведений, пение, музыкально-ритмические движения, игры на детских музыкальных инструментах);</a:t>
            </a:r>
          </a:p>
          <a:p>
            <a:pPr marL="0" lvl="0" indent="-342900" fontAlgn="base"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двигательная (овладение основными движениями) формы активности ребенка.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122706E8-B7D9-4F5F-8410-F475480A5C5D}"/>
              </a:ext>
            </a:extLst>
          </p:cNvPr>
          <p:cNvSpPr txBox="1">
            <a:spLocks/>
          </p:cNvSpPr>
          <p:nvPr/>
        </p:nvSpPr>
        <p:spPr>
          <a:xfrm>
            <a:off x="1262539" y="188640"/>
            <a:ext cx="7498080" cy="1143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ДОШКОЛЬНОГО ОБРАЗОВАНИЯ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470960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F1460F93-257A-475A-B50F-BC1BCE3AE3EE}"/>
              </a:ext>
            </a:extLst>
          </p:cNvPr>
          <p:cNvSpPr txBox="1">
            <a:spLocks/>
          </p:cNvSpPr>
          <p:nvPr/>
        </p:nvSpPr>
        <p:spPr>
          <a:xfrm>
            <a:off x="1115616" y="116632"/>
            <a:ext cx="7498080" cy="1143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СТРУКТУРА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ОБРАЗОВАТЕЛЬНОЙ ПРОГРАММЫ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rbel" panose="020B0503020204020204" pitchFamily="34" charset="0"/>
              <a:ea typeface="+mj-ea"/>
              <a:cs typeface="+mj-cs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162E99ED-CF7F-403A-86DC-5FB614923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25789394"/>
              </p:ext>
            </p:extLst>
          </p:nvPr>
        </p:nvGraphicFramePr>
        <p:xfrm>
          <a:off x="1691680" y="1196752"/>
          <a:ext cx="6731594" cy="5196895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616997">
                  <a:extLst>
                    <a:ext uri="{9D8B030D-6E8A-4147-A177-3AD203B41FA5}">
                      <a16:colId xmlns="" xmlns:a16="http://schemas.microsoft.com/office/drawing/2014/main" val="3841150712"/>
                    </a:ext>
                  </a:extLst>
                </a:gridCol>
                <a:gridCol w="5363127">
                  <a:extLst>
                    <a:ext uri="{9D8B030D-6E8A-4147-A177-3AD203B41FA5}">
                      <a16:colId xmlns="" xmlns:a16="http://schemas.microsoft.com/office/drawing/2014/main" val="2329040401"/>
                    </a:ext>
                  </a:extLst>
                </a:gridCol>
                <a:gridCol w="751470">
                  <a:extLst>
                    <a:ext uri="{9D8B030D-6E8A-4147-A177-3AD203B41FA5}">
                      <a16:colId xmlns="" xmlns:a16="http://schemas.microsoft.com/office/drawing/2014/main" val="2037739852"/>
                    </a:ext>
                  </a:extLst>
                </a:gridCol>
              </a:tblGrid>
              <a:tr h="535892">
                <a:tc gridSpan="3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effectLst/>
                        </a:rPr>
                        <a:t>I   </a:t>
                      </a:r>
                      <a:r>
                        <a:rPr lang="ru-RU" sz="1200" dirty="0" smtClean="0">
                          <a:effectLst/>
                        </a:rPr>
                        <a:t>ЦЕЛЕВОЙ </a:t>
                      </a:r>
                      <a:r>
                        <a:rPr lang="ru-RU" sz="1200" dirty="0">
                          <a:effectLst/>
                        </a:rPr>
                        <a:t>РАЗДЕЛ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84516917"/>
                  </a:ext>
                </a:extLst>
              </a:tr>
              <a:tr h="400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1.1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Обязательная часть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1.1.1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Пояснительная записка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03202148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1.1.2.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Цель и задачи Программы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06342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1.1.3.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Принципы и подходы к формированию Программы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3880181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1.1.4.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/>
                        <a:t>Значимые для разработки и реализации Программы характеристики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91676222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1.1.5.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/>
                        <a:t>Характеристики особенностей развития детей раннего и дошкольного возраста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629542918"/>
                  </a:ext>
                </a:extLst>
              </a:tr>
              <a:tr h="455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r>
                        <a:rPr lang="ru-RU" sz="1200" dirty="0" smtClean="0">
                          <a:effectLst/>
                        </a:rPr>
                        <a:t>.2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4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9370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Планируемые результаты освоения программы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99672117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93700" algn="l"/>
                        </a:tabLst>
                        <a:defRPr/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</a:rPr>
                        <a:t>Педагогическая диагностика достижения планируемых результатов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93700" algn="l"/>
                        </a:tabLst>
                        <a:defRPr/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</a:rPr>
                        <a:t>Комплексные пособия, способствующие достижению целей и решению задач Программы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93700" algn="l"/>
                        </a:tabLst>
                        <a:defRPr/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</a:rPr>
                        <a:t>Часть, формируемая участниками образовательных отношений по выбранному направлению.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01745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614692359_170-p-fon-s-ramkoi-dlya-slaida-2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F1460F93-257A-475A-B50F-BC1BCE3AE3EE}"/>
              </a:ext>
            </a:extLst>
          </p:cNvPr>
          <p:cNvSpPr txBox="1">
            <a:spLocks/>
          </p:cNvSpPr>
          <p:nvPr/>
        </p:nvSpPr>
        <p:spPr>
          <a:xfrm>
            <a:off x="1187624" y="33603"/>
            <a:ext cx="7498080" cy="1143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СТРУКТУРА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ОБРАЗОВАТЕЛЬНОЙ ПРОГРАММЫ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rbel" panose="020B0503020204020204" pitchFamily="34" charset="0"/>
              <a:ea typeface="+mj-ea"/>
              <a:cs typeface="+mj-cs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162E99ED-CF7F-403A-86DC-5FB614923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69139172"/>
              </p:ext>
            </p:extLst>
          </p:nvPr>
        </p:nvGraphicFramePr>
        <p:xfrm>
          <a:off x="1763688" y="1052736"/>
          <a:ext cx="6731594" cy="4695006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616997">
                  <a:extLst>
                    <a:ext uri="{9D8B030D-6E8A-4147-A177-3AD203B41FA5}">
                      <a16:colId xmlns="" xmlns:a16="http://schemas.microsoft.com/office/drawing/2014/main" val="3841150712"/>
                    </a:ext>
                  </a:extLst>
                </a:gridCol>
                <a:gridCol w="5363127">
                  <a:extLst>
                    <a:ext uri="{9D8B030D-6E8A-4147-A177-3AD203B41FA5}">
                      <a16:colId xmlns="" xmlns:a16="http://schemas.microsoft.com/office/drawing/2014/main" val="2329040401"/>
                    </a:ext>
                  </a:extLst>
                </a:gridCol>
                <a:gridCol w="751470">
                  <a:extLst>
                    <a:ext uri="{9D8B030D-6E8A-4147-A177-3AD203B41FA5}">
                      <a16:colId xmlns="" xmlns:a16="http://schemas.microsoft.com/office/drawing/2014/main" val="2037739852"/>
                    </a:ext>
                  </a:extLst>
                </a:gridCol>
              </a:tblGrid>
              <a:tr h="230890">
                <a:tc gridSpan="3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romanUcPeriod" startAt="2"/>
                      </a:pPr>
                      <a:r>
                        <a:rPr lang="ru-RU" sz="1200" dirty="0">
                          <a:effectLst/>
                        </a:rPr>
                        <a:t>СОДЕРЖАТЕЛЬНЫЙ РАЗДЕЛ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84516917"/>
                  </a:ext>
                </a:extLst>
              </a:tr>
              <a:tr h="318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r>
                        <a:rPr lang="ru-RU" sz="1200" dirty="0" smtClean="0">
                          <a:effectLst/>
                        </a:rPr>
                        <a:t>.1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Задачи и содержание образования (обучения и воспитания) по образовательным областям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776227014"/>
                  </a:ext>
                </a:extLst>
              </a:tr>
              <a:tr h="230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2.1.1.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Образовательная область «Социально-коммуникативное развитие»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423592136"/>
                  </a:ext>
                </a:extLst>
              </a:tr>
              <a:tr h="230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2.1.2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Образовательная область «Познавательное развитие»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811065421"/>
                  </a:ext>
                </a:extLst>
              </a:tr>
              <a:tr h="318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2.1.3.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Образовательная область «Речевое развитие»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620096017"/>
                  </a:ext>
                </a:extLst>
              </a:tr>
              <a:tr h="230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2.1.4.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Образовательная область «Художественно-эстетическое развитие»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166104521"/>
                  </a:ext>
                </a:extLst>
              </a:tr>
              <a:tr h="318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2.1.5.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54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93700" algn="l"/>
                        </a:tabLst>
                        <a:defRPr/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</a:rPr>
                        <a:t>Образовательная область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«Физическое развитие»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8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2.2.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9370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Вариативные формы, способы, методы и средства реализации Программы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824889112"/>
                  </a:ext>
                </a:extLst>
              </a:tr>
              <a:tr h="318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54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93700" algn="l"/>
                        </a:tabLst>
                        <a:defRPr/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</a:rPr>
                        <a:t>Особенности образовательной деятельности разных видов и культурных практик.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0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93700" algn="l"/>
                        </a:tabLs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Способы и направления поддержки детской инициативы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0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54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93700" algn="l"/>
                        </a:tabLst>
                        <a:defRPr/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</a:rPr>
                        <a:t>Особенности взаимодействия педагогического коллектива с семьями обучающихся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0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54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93700" algn="l"/>
                        </a:tabLst>
                        <a:defRPr/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</a:rPr>
                        <a:t>Содержание коррекционной работы и/или инклюзивного образования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0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54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93700" algn="l"/>
                        </a:tabLst>
                        <a:defRPr/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</a:rPr>
                        <a:t>Рабочая программа воспитания (РПВ)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08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</a:rPr>
                        <a:t>2.7.1</a:t>
                      </a:r>
                      <a:endParaRPr lang="ru-RU" sz="105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93700" algn="l"/>
                        </a:tabLs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Пояснительная записка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0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2.7.2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93700" algn="l"/>
                        </a:tabLst>
                      </a:pPr>
                      <a:r>
                        <a:rPr lang="ru-RU" sz="1200">
                          <a:effectLst/>
                        </a:rPr>
                        <a:t>Целевой раздел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765312047"/>
                  </a:ext>
                </a:extLst>
              </a:tr>
              <a:tr h="230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2.7.3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9370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Содержательный раздел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438655830"/>
                  </a:ext>
                </a:extLst>
              </a:tr>
              <a:tr h="230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2.7.4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9370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Организационный раздел Программы воспитания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374105267"/>
                  </a:ext>
                </a:extLst>
              </a:tr>
              <a:tr h="230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2.8.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9370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Содержательный раздел (Вариативная часть)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440513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04343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614692359_170-p-fon-s-ramkoi-dlya-slaida-2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F1460F93-257A-475A-B50F-BC1BCE3AE3EE}"/>
              </a:ext>
            </a:extLst>
          </p:cNvPr>
          <p:cNvSpPr txBox="1">
            <a:spLocks/>
          </p:cNvSpPr>
          <p:nvPr/>
        </p:nvSpPr>
        <p:spPr>
          <a:xfrm>
            <a:off x="1259632" y="424070"/>
            <a:ext cx="7498080" cy="1143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СТРУКТУРА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ОБРАЗОВАТЕЛЬНОЙ ПРОГРАММЫ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rbel" panose="020B0503020204020204" pitchFamily="34" charset="0"/>
              <a:ea typeface="+mj-ea"/>
              <a:cs typeface="+mj-cs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162E99ED-CF7F-403A-86DC-5FB614923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36408270"/>
              </p:ext>
            </p:extLst>
          </p:nvPr>
        </p:nvGraphicFramePr>
        <p:xfrm>
          <a:off x="1642875" y="1567070"/>
          <a:ext cx="6731594" cy="454633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616997">
                  <a:extLst>
                    <a:ext uri="{9D8B030D-6E8A-4147-A177-3AD203B41FA5}">
                      <a16:colId xmlns="" xmlns:a16="http://schemas.microsoft.com/office/drawing/2014/main" val="3841150712"/>
                    </a:ext>
                  </a:extLst>
                </a:gridCol>
                <a:gridCol w="5363127">
                  <a:extLst>
                    <a:ext uri="{9D8B030D-6E8A-4147-A177-3AD203B41FA5}">
                      <a16:colId xmlns="" xmlns:a16="http://schemas.microsoft.com/office/drawing/2014/main" val="2329040401"/>
                    </a:ext>
                  </a:extLst>
                </a:gridCol>
                <a:gridCol w="751470">
                  <a:extLst>
                    <a:ext uri="{9D8B030D-6E8A-4147-A177-3AD203B41FA5}">
                      <a16:colId xmlns="" xmlns:a16="http://schemas.microsoft.com/office/drawing/2014/main" val="2037739852"/>
                    </a:ext>
                  </a:extLst>
                </a:gridCol>
              </a:tblGrid>
              <a:tr h="401070">
                <a:tc gridSpan="3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effectLst/>
                        </a:rPr>
                        <a:t>III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ОРГАНИЗАЦИОННЫЙ </a:t>
                      </a:r>
                      <a:r>
                        <a:rPr lang="ru-RU" sz="1200" dirty="0">
                          <a:effectLst/>
                        </a:rPr>
                        <a:t>РАЗДЕЛ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84516917"/>
                  </a:ext>
                </a:extLst>
              </a:tr>
              <a:tr h="401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3</a:t>
                      </a:r>
                      <a:r>
                        <a:rPr lang="ru-RU" sz="1200" dirty="0" smtClean="0">
                          <a:effectLst/>
                        </a:rPr>
                        <a:t>.1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50570" algn="l"/>
                        </a:tabLst>
                      </a:pPr>
                      <a:r>
                        <a:rPr lang="ru-RU" sz="1200">
                          <a:effectLst/>
                        </a:rPr>
                        <a:t>Психолого-педагогические условия реализации Программы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189103146"/>
                  </a:ext>
                </a:extLst>
              </a:tr>
              <a:tr h="401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3</a:t>
                      </a:r>
                      <a:r>
                        <a:rPr lang="ru-RU" sz="1200" dirty="0" smtClean="0">
                          <a:effectLst/>
                        </a:rPr>
                        <a:t>.2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Особенности организации развивающей предметно-пространственной среды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169864850"/>
                  </a:ext>
                </a:extLst>
              </a:tr>
              <a:tr h="586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3</a:t>
                      </a:r>
                      <a:r>
                        <a:rPr lang="ru-RU" sz="1200" dirty="0" smtClean="0">
                          <a:effectLst/>
                        </a:rPr>
                        <a:t>.3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Материально-техническое обеспечение Программы, обеспеченность методическими материалами и средствами обучения и воспитания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4441609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.3.1.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</a:rPr>
                        <a:t>Обеспеченность методическими материалами и средствами обучения и воспитания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3.4.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</a:rPr>
                        <a:t>Примерный перечень литературных, музыкальных, художественных, анимационных произведений для реализации Федеральной программы.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3.5.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Кадровые условия реализации Программы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032021488"/>
                  </a:ext>
                </a:extLst>
              </a:tr>
              <a:tr h="401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3.6.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Режим дня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063420"/>
                  </a:ext>
                </a:extLst>
              </a:tr>
              <a:tr h="401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3.7.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Особенности традиционных событий, праздников, мероприятий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38801814"/>
                  </a:ext>
                </a:extLst>
              </a:tr>
              <a:tr h="401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3.8.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Организационный раздел (Вариативная часть)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916762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903416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960</TotalTime>
  <Words>2625</Words>
  <Application>Microsoft Office PowerPoint</Application>
  <PresentationFormat>Экран (4:3)</PresentationFormat>
  <Paragraphs>458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Солнцестояние</vt:lpstr>
      <vt:lpstr>       ОБРАЗОВАТЕЛЬНАЯ ПРОГРАММА дошкольного образования </vt:lpstr>
      <vt:lpstr>ОБРАЗОВАТЕЛЬНАЯ ПРОГРАММА ДОШКОЛЬНОГО ОБРАЗОВАНИЯ</vt:lpstr>
      <vt:lpstr>ОБРАЗОВАТЕЛЬНАЯ ПРОГРАММА ДОШКОЛЬНОГО ОБРАЗОВАНИЯ</vt:lpstr>
      <vt:lpstr>ОБРАЗОВАТЕЛЬНАЯ ПРОГРАММА ДОШКОЛЬНОГО ОБРАЗОВАНИЯ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Обеспеченность методическими материалами и средствами воспитания и обучения</vt:lpstr>
      <vt:lpstr>Обеспеченность методическими материалами и средствами воспитания и обучения</vt:lpstr>
      <vt:lpstr>Обеспеченность методическими материалами и средствами воспитания и обучения</vt:lpstr>
      <vt:lpstr>Обеспеченность методическими материалами и средствами воспитания и обучения</vt:lpstr>
      <vt:lpstr>Развивающая предметно – пространственная  среда  ДОО 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 ОБРАЗОВАТЕЛЬНАЯ ПРОГРАММА  муниципального автономного дошкольного образовательного  учреждения № 18 «Мишутка» города Дубны Московской области</dc:title>
  <dc:creator>RePack by SPecialiST</dc:creator>
  <cp:lastModifiedBy>Пользователь Windows</cp:lastModifiedBy>
  <cp:revision>87</cp:revision>
  <dcterms:created xsi:type="dcterms:W3CDTF">2015-07-06T08:22:42Z</dcterms:created>
  <dcterms:modified xsi:type="dcterms:W3CDTF">2023-09-27T08:57:27Z</dcterms:modified>
</cp:coreProperties>
</file>